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3" r:id="rId3"/>
    <p:sldId id="257" r:id="rId4"/>
    <p:sldId id="287" r:id="rId5"/>
    <p:sldId id="258" r:id="rId6"/>
    <p:sldId id="259" r:id="rId7"/>
    <p:sldId id="260" r:id="rId8"/>
    <p:sldId id="261" r:id="rId9"/>
    <p:sldId id="262" r:id="rId10"/>
    <p:sldId id="289" r:id="rId11"/>
    <p:sldId id="263" r:id="rId12"/>
    <p:sldId id="290" r:id="rId13"/>
    <p:sldId id="264" r:id="rId14"/>
    <p:sldId id="311" r:id="rId15"/>
    <p:sldId id="312" r:id="rId16"/>
    <p:sldId id="265" r:id="rId17"/>
    <p:sldId id="291" r:id="rId18"/>
    <p:sldId id="292" r:id="rId19"/>
    <p:sldId id="268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271" r:id="rId33"/>
    <p:sldId id="272" r:id="rId34"/>
    <p:sldId id="305" r:id="rId35"/>
    <p:sldId id="306" r:id="rId36"/>
    <p:sldId id="307" r:id="rId37"/>
    <p:sldId id="308" r:id="rId38"/>
    <p:sldId id="309" r:id="rId39"/>
    <p:sldId id="310" r:id="rId40"/>
    <p:sldId id="277" r:id="rId41"/>
    <p:sldId id="278" r:id="rId42"/>
    <p:sldId id="279" r:id="rId43"/>
    <p:sldId id="280" r:id="rId44"/>
    <p:sldId id="281" r:id="rId45"/>
    <p:sldId id="282" r:id="rId46"/>
    <p:sldId id="284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285" r:id="rId55"/>
    <p:sldId id="286" r:id="rId5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218EBF-661E-4DFA-A135-642653A7D4A4}" type="datetimeFigureOut">
              <a:rPr lang="hr-HR" smtClean="0"/>
              <a:pPr/>
              <a:t>15.02.2016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1D410A-79D4-44B5-9918-1E9124FF9D7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ppi@pristupinfo.h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narodne-novine.nn.hr/clanci/sluzbeni/2004_10_137_2418.html" TargetMode="External"/><Relationship Id="rId3" Type="http://schemas.openxmlformats.org/officeDocument/2006/relationships/hyperlink" Target="http://narodne-novine.nn.hr/clanci/sluzbeni/2003_10_172_2491.html" TargetMode="External"/><Relationship Id="rId7" Type="http://schemas.openxmlformats.org/officeDocument/2006/relationships/hyperlink" Target="http://narodne-novine.nn.hr/clanci/sluzbeni/2011_11_130_2608.html" TargetMode="External"/><Relationship Id="rId2" Type="http://schemas.openxmlformats.org/officeDocument/2006/relationships/hyperlink" Target="http://narodne-novine.nn.hr/clanci/sluzbeni/2013_02_25_403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arodne-novine.nn.hr/clanci/sluzbeni/2008_04_41_1381.html" TargetMode="External"/><Relationship Id="rId11" Type="http://schemas.openxmlformats.org/officeDocument/2006/relationships/hyperlink" Target="http://narodne-novine.nn.hr/clanci/sluzbeni/2010_02_19_458.html" TargetMode="External"/><Relationship Id="rId5" Type="http://schemas.openxmlformats.org/officeDocument/2006/relationships/hyperlink" Target="http://narodne-novine.nn.hr/clanci/sluzbeni/2006_11_118_2616.html" TargetMode="External"/><Relationship Id="rId10" Type="http://schemas.openxmlformats.org/officeDocument/2006/relationships/hyperlink" Target="http://narodne-novine.nn.hr/clanci/sluzbeni/2012_07_86_1969.html" TargetMode="External"/><Relationship Id="rId4" Type="http://schemas.openxmlformats.org/officeDocument/2006/relationships/hyperlink" Target="http://narodne-novine.nn.hr/clanci/sluzbeni/2003_06_103_1364.html" TargetMode="External"/><Relationship Id="rId9" Type="http://schemas.openxmlformats.org/officeDocument/2006/relationships/hyperlink" Target="http://narodne-novine.nn.hr/clanci/sluzbeni/2007_07_79_2483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Zakon o pravu na pristup informacijama (25/13 i </a:t>
            </a:r>
            <a:r>
              <a:rPr lang="hr-HR" dirty="0" smtClean="0">
                <a:solidFill>
                  <a:srgbClr val="FF0000"/>
                </a:solidFill>
              </a:rPr>
              <a:t>85/15</a:t>
            </a:r>
            <a:br>
              <a:rPr lang="hr-HR" dirty="0" smtClean="0">
                <a:solidFill>
                  <a:srgbClr val="FF0000"/>
                </a:solidFill>
              </a:rPr>
            </a:br>
            <a:r>
              <a:rPr lang="hr-HR" dirty="0" smtClean="0"/>
              <a:t>nove izmjene (1.08.2015)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Novine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b="1" dirty="0" smtClean="0"/>
              <a:t> »</a:t>
            </a:r>
            <a:r>
              <a:rPr lang="vi-VN" b="1" dirty="0" smtClean="0">
                <a:solidFill>
                  <a:srgbClr val="FF0000"/>
                </a:solidFill>
              </a:rPr>
              <a:t>Strojno čitljiv oblik</a:t>
            </a:r>
            <a:r>
              <a:rPr lang="vi-VN" b="1" dirty="0" smtClean="0"/>
              <a:t>« je oblik datoteke strukturiran tako da ga programska aplikacija može lako identificirati, prepoznati i iz njega izdvojiti određene podatke, uključujući pojedinačne podatke i njihovu unutarnju strukturu;</a:t>
            </a:r>
            <a:br>
              <a:rPr lang="vi-VN" b="1" dirty="0" smtClean="0"/>
            </a:br>
            <a:r>
              <a:rPr lang="vi-VN" b="1" dirty="0" smtClean="0"/>
              <a:t>11) »</a:t>
            </a:r>
            <a:r>
              <a:rPr lang="vi-VN" b="1" dirty="0" smtClean="0">
                <a:solidFill>
                  <a:srgbClr val="FF0000"/>
                </a:solidFill>
              </a:rPr>
              <a:t>Otvoreni oblik</a:t>
            </a:r>
            <a:r>
              <a:rPr lang="vi-VN" b="1" dirty="0" smtClean="0"/>
              <a:t>« je oblik datoteke koji je neovisan o korištenoj platformi i dostupan javnosti bez ograničenja koja bi priječila ponovnu uporabu;</a:t>
            </a:r>
            <a:br>
              <a:rPr lang="vi-VN" b="1" dirty="0" smtClean="0"/>
            </a:br>
            <a:r>
              <a:rPr lang="vi-VN" b="1" dirty="0" smtClean="0"/>
              <a:t>12) »</a:t>
            </a:r>
            <a:r>
              <a:rPr lang="vi-VN" b="1" dirty="0" smtClean="0">
                <a:solidFill>
                  <a:srgbClr val="FF0000"/>
                </a:solidFill>
              </a:rPr>
              <a:t>Otvoreni standar</a:t>
            </a:r>
            <a:r>
              <a:rPr lang="vi-VN" b="1" dirty="0" smtClean="0"/>
              <a:t>d« je u pisanom obliku utvrđen standard s detaljnim specifikacijama preduvjeta za osiguravanje interoperabilnosti softvera;</a:t>
            </a:r>
            <a:br>
              <a:rPr lang="vi-VN" b="1" dirty="0" smtClean="0"/>
            </a:br>
            <a:r>
              <a:rPr lang="vi-VN" b="1" dirty="0" smtClean="0"/>
              <a:t>13) »</a:t>
            </a:r>
            <a:r>
              <a:rPr lang="vi-VN" b="1" dirty="0" smtClean="0">
                <a:solidFill>
                  <a:srgbClr val="FF0000"/>
                </a:solidFill>
              </a:rPr>
              <a:t>Portal otvorenih podataka</a:t>
            </a:r>
            <a:r>
              <a:rPr lang="vi-VN" b="1" dirty="0" smtClean="0"/>
              <a:t>« je podatkovni čvor koji služi za prikupljanje, kategorizaciju i distribuciju otvorenih podataka javnog sektora. Portal predstavlja svojevrsni katalog metapodataka koji omogućava lakše pretraživanje otvorenih podataka;</a:t>
            </a:r>
            <a:br>
              <a:rPr lang="vi-VN" b="1" dirty="0" smtClean="0"/>
            </a:br>
            <a:r>
              <a:rPr lang="vi-VN" b="1" dirty="0" smtClean="0"/>
              <a:t>14) »</a:t>
            </a:r>
            <a:r>
              <a:rPr lang="vi-VN" b="1" dirty="0" smtClean="0">
                <a:solidFill>
                  <a:srgbClr val="FF0000"/>
                </a:solidFill>
              </a:rPr>
              <a:t>Metapodaci« </a:t>
            </a:r>
            <a:r>
              <a:rPr lang="vi-VN" b="1" dirty="0" smtClean="0"/>
              <a:t>su podaci o podacima, odnosno podaci koji opisuju karakteristike nekog izvora. Oni mogu opisivati jedan podatak, cijelu skupinu podataka ili samo neki dio cjeline;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b="1" dirty="0" smtClean="0"/>
              <a:t>15) i ponovne uporabe informacija;</a:t>
            </a:r>
            <a:br>
              <a:rPr lang="vi-VN" b="1" dirty="0" smtClean="0"/>
            </a:br>
            <a:r>
              <a:rPr lang="vi-VN" b="1" dirty="0" smtClean="0"/>
              <a:t>16) »</a:t>
            </a:r>
            <a:r>
              <a:rPr lang="vi-VN" b="1" dirty="0" smtClean="0">
                <a:solidFill>
                  <a:srgbClr val="FF0000"/>
                </a:solidFill>
              </a:rPr>
              <a:t>Odgovorna osoba« u smislu ovoga Zakona je osoba u tijelu javne vlasti čije je činjenje ili nečinjenje dovelo do povrede Zakona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Središnji katalog službenih dokumenata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Središnji katalog službenih dokumenata RH je na</a:t>
            </a:r>
          </a:p>
          <a:p>
            <a:r>
              <a:rPr lang="fi-FI" dirty="0"/>
              <a:t>internetu javno dostupan alat koji korisnicima</a:t>
            </a:r>
          </a:p>
          <a:p>
            <a:r>
              <a:rPr lang="hr-HR" dirty="0"/>
              <a:t>omogućuje trajni pristup dokumentima pohranjenim u</a:t>
            </a:r>
          </a:p>
          <a:p>
            <a:r>
              <a:rPr lang="hr-HR" dirty="0"/>
              <a:t>bazi elektroničkih dokumenata i/ili fizičkim zbirkama</a:t>
            </a:r>
          </a:p>
          <a:p>
            <a:r>
              <a:rPr lang="hr-HR" dirty="0"/>
              <a:t>• Povjerenik za informiranje je neovisno državno tijelo </a:t>
            </a:r>
            <a:r>
              <a:rPr lang="hr-HR" dirty="0" smtClean="0"/>
              <a:t>za zaštitu </a:t>
            </a:r>
            <a:r>
              <a:rPr lang="hr-HR" dirty="0"/>
              <a:t>prava na pristup informacijama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Novi članak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Načelo međusobnog poštovanja i suradnje</a:t>
            </a:r>
            <a:br>
              <a:rPr lang="vi-VN" b="1" dirty="0" smtClean="0"/>
            </a:b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Članak 9.a</a:t>
            </a:r>
            <a:br>
              <a:rPr lang="vi-VN" b="1" dirty="0" smtClean="0"/>
            </a:br>
            <a:endParaRPr lang="vi-VN" dirty="0" smtClean="0"/>
          </a:p>
          <a:p>
            <a:r>
              <a:rPr lang="vi-VN" b="1" dirty="0" smtClean="0"/>
              <a:t>Odnosi tijela javne vlasti i korisnika temelje </a:t>
            </a:r>
            <a:r>
              <a:rPr lang="vi-VN" b="1" dirty="0" smtClean="0">
                <a:solidFill>
                  <a:srgbClr val="FF0000"/>
                </a:solidFill>
              </a:rPr>
              <a:t>se na suradnji i pružanju pomoći te međusobnom uvažavanju i poštivanju dostojanstva ljudske osobe.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su tijela javne vlasti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 smtClean="0"/>
              <a:t>Tijela javne vlasti«, u smislu ovoga Zakona, su tijela državne uprave, druga državna tijela, jedinice lokalne i područne (regionalne) samouprave, PRAVNE OSOBE I DRUGA TIJELA KOJA IMAJU JAVNE OVLASTI, pravne osobe čiji je osnivač Republika Hrvatska ili jedinica lokalne ili područne (regionalne) samouprave, </a:t>
            </a:r>
            <a:r>
              <a:rPr lang="hr-HR" b="1" dirty="0" smtClean="0">
                <a:solidFill>
                  <a:srgbClr val="FF0000"/>
                </a:solidFill>
              </a:rPr>
              <a:t>PRAVNE OSOBE KOJE OBAVLJAJU JAVNU SLUŽBU,</a:t>
            </a:r>
            <a:r>
              <a:rPr lang="hr-HR" b="1" dirty="0" smtClean="0"/>
              <a:t> pravne osobe koje se temeljem posebnog propisa financiraju pretežito ili u cijelosti iz državnog proračuna ili iz proračuna jedinica lokalne i područne (regionalne) samouprave odnosno iz javnih sredstava (nameta, davanja, i </a:t>
            </a:r>
            <a:r>
              <a:rPr lang="hr-HR" b="1" dirty="0" err="1" smtClean="0"/>
              <a:t>sl</a:t>
            </a:r>
            <a:r>
              <a:rPr lang="hr-HR" b="1" dirty="0" smtClean="0"/>
              <a:t>.), kao i trgovačka društva u kojima Republika Hrvatska i jedinice lokalne i područne (regionalne) samouprave imaju zasebno ili </a:t>
            </a:r>
            <a:r>
              <a:rPr lang="hr-HR" b="1" dirty="0" smtClean="0">
                <a:solidFill>
                  <a:srgbClr val="FF0000"/>
                </a:solidFill>
              </a:rPr>
              <a:t>zajedno većinsko vlasništvo</a:t>
            </a:r>
            <a:r>
              <a:rPr lang="hr-HR" b="1" dirty="0" smtClean="0"/>
              <a:t>;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Popis tijela javne vlasti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b="1" dirty="0" smtClean="0"/>
          </a:p>
          <a:p>
            <a:endParaRPr lang="hr-HR" b="1" dirty="0" smtClean="0"/>
          </a:p>
          <a:p>
            <a:r>
              <a:rPr lang="hr-HR" b="1" dirty="0" smtClean="0"/>
              <a:t>Popis sa stanjem na dan 25. rujna 2015. sadrži podatke o </a:t>
            </a:r>
            <a:r>
              <a:rPr lang="hr-HR" b="1" dirty="0" smtClean="0">
                <a:solidFill>
                  <a:srgbClr val="FF0000"/>
                </a:solidFill>
              </a:rPr>
              <a:t>5758 tijela javne vlasti</a:t>
            </a:r>
            <a:r>
              <a:rPr lang="hr-HR" b="1" dirty="0" smtClean="0"/>
              <a:t>, u odnosu na koje postoje podaci o 4363 službenika za informiranje.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Povjerenica za informiranje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Pozivamo tijela javne vlasti da Povjerenici za informiranje dostave odluku o imenovanju službenika za informiranje te eventualne ispravke i dopune podataka putem elektroničke pošte </a:t>
            </a:r>
            <a:r>
              <a:rPr lang="vi-VN" dirty="0" smtClean="0">
                <a:hlinkClick r:id="rId2"/>
              </a:rPr>
              <a:t>ppi@pristupinfo.hr </a:t>
            </a:r>
            <a:endParaRPr lang="hr-HR" dirty="0" smtClean="0"/>
          </a:p>
          <a:p>
            <a:endParaRPr lang="vi-VN" dirty="0" smtClean="0"/>
          </a:p>
          <a:p>
            <a:r>
              <a:rPr lang="vi-VN" dirty="0" smtClean="0"/>
              <a:t>Ukoliko određena tijela koja se ne nalaze na popisu smatraju da su obveznici primjene Zakona o pravu na pristup informacijama molimo da obavijest zajedno s pripadajućim podacima prema kolonama u tablici dostave Povjerenici za informiranje putem elektroničke pošte </a:t>
            </a:r>
            <a:r>
              <a:rPr lang="vi-VN" dirty="0" smtClean="0">
                <a:hlinkClick r:id="rId2"/>
              </a:rPr>
              <a:t>ppi@pristupinfo.hr</a:t>
            </a:r>
            <a:endParaRPr lang="vi-VN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Što objavljuju tijela javne vlasti i gdje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b="1" dirty="0" smtClean="0"/>
              <a:t>(1) Tijela javne vlasti </a:t>
            </a:r>
            <a:r>
              <a:rPr lang="vi-VN" b="1" dirty="0" smtClean="0">
                <a:solidFill>
                  <a:srgbClr val="FF0000"/>
                </a:solidFill>
              </a:rPr>
              <a:t>OBVEZNA SU NA INTERNETSKIM STRANICAMA NA LAKO PRETRAŽIV NAČIN I U STROJNO ČITLJIVOM OBLIKU OBJAVLJIVATI: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1) </a:t>
            </a:r>
            <a:r>
              <a:rPr lang="vi-VN" b="1" dirty="0" smtClean="0">
                <a:solidFill>
                  <a:srgbClr val="FF0000"/>
                </a:solidFill>
              </a:rPr>
              <a:t>zakone i ostale propise koji se odnose na njihovo područje rada</a:t>
            </a:r>
            <a:r>
              <a:rPr lang="vi-VN" b="1" dirty="0" smtClean="0"/>
              <a:t>;</a:t>
            </a:r>
            <a:br>
              <a:rPr lang="vi-VN" b="1" dirty="0" smtClean="0"/>
            </a:br>
            <a:r>
              <a:rPr lang="vi-VN" b="1" dirty="0" smtClean="0"/>
              <a:t>2) </a:t>
            </a:r>
            <a:r>
              <a:rPr lang="vi-VN" dirty="0" smtClean="0">
                <a:solidFill>
                  <a:srgbClr val="FF0000"/>
                </a:solidFill>
              </a:rPr>
              <a:t>opće akte i odluke koje donose, kojima se utječe na interese korisnika, s razlozima za njihovo donošenje</a:t>
            </a:r>
            <a:r>
              <a:rPr lang="vi-VN" dirty="0" smtClean="0"/>
              <a:t>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3) </a:t>
            </a:r>
            <a:r>
              <a:rPr lang="vi-VN" dirty="0" smtClean="0"/>
              <a:t>nacrte zakona i drugih propisa te općih akata za koje se provodi postupak savjetovanja s javnošću, u skladu s člankom 11. ovoga Zakona;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4) godišnje planove, programe, strategije, upute, izvješća o radu, financijska izvješća i druge odgovarajuće dokumente koji se odnose na područje rada tijela javne vlasti;</a:t>
            </a:r>
            <a:br>
              <a:rPr lang="vi-VN" b="1" dirty="0" smtClean="0"/>
            </a:br>
            <a:r>
              <a:rPr lang="vi-VN" b="1" dirty="0" smtClean="0"/>
              <a:t/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Nastavak- obveza objavljivanja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 smtClean="0"/>
              <a:t>5) </a:t>
            </a:r>
            <a:r>
              <a:rPr lang="vi-VN" b="1" dirty="0" smtClean="0">
                <a:solidFill>
                  <a:srgbClr val="FF0000"/>
                </a:solidFill>
              </a:rPr>
              <a:t>registre i baze podataka ili informacije o registrima i bazama podataka iz njihove nadležnosti </a:t>
            </a:r>
            <a:r>
              <a:rPr lang="vi-VN" b="1" dirty="0" smtClean="0"/>
              <a:t>i načinu pristupa i ponovne uporabe;</a:t>
            </a:r>
            <a:br>
              <a:rPr lang="vi-VN" b="1" dirty="0" smtClean="0"/>
            </a:br>
            <a:r>
              <a:rPr lang="vi-VN" b="1" dirty="0" smtClean="0"/>
              <a:t>6) </a:t>
            </a:r>
            <a:r>
              <a:rPr lang="vi-VN" b="1" dirty="0" smtClean="0">
                <a:solidFill>
                  <a:srgbClr val="FF0000"/>
                </a:solidFill>
              </a:rPr>
              <a:t>informacije o javnim uslugama </a:t>
            </a:r>
            <a:r>
              <a:rPr lang="vi-VN" b="1" dirty="0" smtClean="0"/>
              <a:t>koje tijelo javne vlasti pruža, na vidljivu mjestu, uz poveznicu na one koje pruža elektroničkim putem;</a:t>
            </a:r>
            <a:br>
              <a:rPr lang="vi-VN" b="1" dirty="0" smtClean="0"/>
            </a:br>
            <a:r>
              <a:rPr lang="vi-VN" b="1" dirty="0" smtClean="0"/>
              <a:t>7) </a:t>
            </a:r>
            <a:r>
              <a:rPr lang="vi-VN" b="1" dirty="0" smtClean="0">
                <a:solidFill>
                  <a:srgbClr val="FF0000"/>
                </a:solidFill>
              </a:rPr>
              <a:t>podatke o izvoru financiranja, proračun, financijski plan ili drugi odgovarajući dokument kojim se utvrđuju prihodi i rashodi tijela javne vlasti te podatke i izvješća o izvršenju proračuna, financijskog plana ili drugog odgovarajućeg dokumenta;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8) informacije o dodijeljenim bespovratnim sredstvima, sponzorstvima, donacijama ili drugim pomoćima, uključujući popis korisnika i visinu iznosa;</a:t>
            </a:r>
            <a:br>
              <a:rPr lang="vi-VN" b="1" dirty="0" smtClean="0"/>
            </a:br>
            <a:r>
              <a:rPr lang="vi-VN" b="1" dirty="0" smtClean="0"/>
              <a:t>9) informacije o postupcima </a:t>
            </a:r>
            <a:r>
              <a:rPr lang="vi-VN" b="1" dirty="0" smtClean="0">
                <a:solidFill>
                  <a:srgbClr val="FF0000"/>
                </a:solidFill>
              </a:rPr>
              <a:t>javne nabave, dokumentaciju potrebnu za nadmetanje, informacije o izvršavanju ugovora i druge informacije za koje postoji obveza objavljivanja sukladno zakonu kojim se uređuje javna nabava</a:t>
            </a:r>
            <a:r>
              <a:rPr lang="vi-VN" b="1" dirty="0" smtClean="0"/>
              <a:t>;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Nastavak - objava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 smtClean="0"/>
              <a:t>10) </a:t>
            </a:r>
            <a:r>
              <a:rPr lang="vi-VN" b="1" dirty="0" smtClean="0">
                <a:solidFill>
                  <a:srgbClr val="FF0000"/>
                </a:solidFill>
              </a:rPr>
              <a:t>obavijesti o raspisanim natječajima, dokumentaciju potrebnu za sudjelovanje u natječajnom postupku te obavijest o ishodu natječajnog postupka;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11) informacije </a:t>
            </a:r>
            <a:r>
              <a:rPr lang="vi-VN" b="1" dirty="0" smtClean="0">
                <a:solidFill>
                  <a:srgbClr val="FF0000"/>
                </a:solidFill>
              </a:rPr>
              <a:t>o unutarnjem ustrojstvu tijela javne vlasti, s imenima čelnika tijela i voditelja ustrojstvenih jedinica i njihovim podacima za kontakt;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12) </a:t>
            </a:r>
            <a:r>
              <a:rPr lang="vi-VN" b="1" dirty="0" smtClean="0">
                <a:solidFill>
                  <a:srgbClr val="FF0000"/>
                </a:solidFill>
              </a:rPr>
              <a:t>zaključke sa službenih sjednica tijela javne vlasti i službene dokumente usvojene na tim sjednicama te informacije o radu formalnih radnih tijela iz njihove nadležnosti na kojima se odlučuje o pravima i interesima korisnika</a:t>
            </a:r>
            <a:r>
              <a:rPr lang="vi-VN" b="1" dirty="0" smtClean="0"/>
              <a:t>;</a:t>
            </a:r>
            <a:br>
              <a:rPr lang="vi-VN" b="1" dirty="0" smtClean="0"/>
            </a:br>
            <a:r>
              <a:rPr lang="vi-VN" b="1" dirty="0" smtClean="0"/>
              <a:t>13) </a:t>
            </a:r>
            <a:r>
              <a:rPr lang="vi-VN" dirty="0" smtClean="0"/>
              <a:t>obavijest o načinu i uvjetima ostvarivanja prava na pristup informacijama i ponovnu uporabu informacija na vidljivu mjestu, s podacima za kontakt službenika za informiranje</a:t>
            </a:r>
            <a:r>
              <a:rPr lang="vi-VN" b="1" dirty="0" smtClean="0"/>
              <a:t>, potrebnim obrascima ili poveznicama na obrasce te visinom naknade za pristup informacijama i ponovnu uporabu informacija, sukladno kriterijima iz članka 19. stavka 3. ovoga Zakona;</a:t>
            </a:r>
            <a:br>
              <a:rPr lang="vi-VN" b="1" dirty="0" smtClean="0"/>
            </a:br>
            <a:r>
              <a:rPr lang="vi-VN" b="1" dirty="0" smtClean="0"/>
              <a:t>14) odgovore na najčešće postavljena pitanja, o načinu podnošenja upita građana i medija, kao i ostale informacije (vijesti, priopćenja za javnost, podaci o aktivnostima), u svrhu informiranja javnosti o svom radu i ostvarivanju njihovih prava i izvršavanju obveza.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Dostavljanje dokumenata  </a:t>
            </a:r>
            <a:r>
              <a:rPr lang="hr-HR" dirty="0"/>
              <a:t>SREDIŠNJEM KATALOGU</a:t>
            </a:r>
            <a:br>
              <a:rPr lang="hr-HR" dirty="0"/>
            </a:br>
            <a:r>
              <a:rPr lang="hr-HR" dirty="0"/>
              <a:t>SLUŽBENIH DOKUMENATA RH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b="1" dirty="0" smtClean="0"/>
              <a:t>Tijela državne uprave i druga državna tijela, pravne osobe koje Republika Hrvatska zakonom ili podzakonskim propisom osniva ili čije osnivanje zakonom izričito predviđa te jedinice lokalne i područne (regionalne) samouprave, dužne su dokumente iz članka 10. stavka 1. točaka 2. i 4. ovoga </a:t>
            </a:r>
            <a:r>
              <a:rPr lang="vi-VN" b="1" dirty="0" smtClean="0">
                <a:solidFill>
                  <a:srgbClr val="FF0000"/>
                </a:solidFill>
              </a:rPr>
              <a:t>Zakona u elektroničkom obliku dostavljati u Središnji katalog službenih dokumenata Republike Hrvatske radi njihove trajne dostupnosti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>(2) Poslove vođenja i održavanja Središnjeg kataloga službenih dokumenata Republike Hrvatske obavlja Digitalni informacijsko-dokumentacijski ured Vlade Republike Hrvatske.</a:t>
            </a:r>
            <a:br>
              <a:rPr lang="vi-VN" b="1" dirty="0" smtClean="0"/>
            </a:br>
            <a:r>
              <a:rPr lang="vi-VN" b="1" dirty="0" smtClean="0"/>
              <a:t>(3) Način ustrojavanja i vođenja Središnjeg kataloga službenih dokumenata Republike Hrvatske propisat će pravilnikom ministar nadležan za poslove uprave.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/>
              <a:t>Pravo na pristup informacijama uređuju: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vi-VN" dirty="0" smtClean="0"/>
              <a:t> 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b="1" dirty="0" smtClean="0"/>
              <a:t>Opći propisi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Zakon </a:t>
            </a:r>
            <a:r>
              <a:rPr lang="vi-VN" b="1" dirty="0" smtClean="0"/>
              <a:t>Pravo na pristup informacijama uređuju: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 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Zakon o pravu na pristup informacijama (</a:t>
            </a:r>
            <a:r>
              <a:rPr lang="vi-VN" dirty="0" smtClean="0">
                <a:hlinkClick r:id="rId2"/>
              </a:rPr>
              <a:t>«</a:t>
            </a:r>
            <a:r>
              <a:rPr lang="vi-VN" dirty="0" smtClean="0">
                <a:hlinkClick r:id="rId3"/>
              </a:rPr>
              <a:t>Narodne novine» </a:t>
            </a:r>
            <a:r>
              <a:rPr lang="vi-VN" dirty="0" smtClean="0">
                <a:hlinkClick r:id="rId2"/>
              </a:rPr>
              <a:t>25/13</a:t>
            </a:r>
            <a:r>
              <a:rPr lang="vi-VN" dirty="0" smtClean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Zakon o zaštiti  osobnih podataka («</a:t>
            </a:r>
            <a:r>
              <a:rPr lang="vi-VN" dirty="0" smtClean="0">
                <a:hlinkClick r:id="rId4"/>
              </a:rPr>
              <a:t>Narodne novine» 103/03</a:t>
            </a:r>
            <a:r>
              <a:rPr lang="vi-VN" dirty="0" smtClean="0"/>
              <a:t> ; </a:t>
            </a:r>
            <a:r>
              <a:rPr lang="vi-VN" dirty="0" smtClean="0">
                <a:hlinkClick r:id="rId5"/>
              </a:rPr>
              <a:t>118/06 </a:t>
            </a:r>
            <a:r>
              <a:rPr lang="vi-VN" dirty="0" smtClean="0"/>
              <a:t>; </a:t>
            </a:r>
            <a:r>
              <a:rPr lang="vi-VN" dirty="0" smtClean="0">
                <a:hlinkClick r:id="rId6"/>
              </a:rPr>
              <a:t>41/08 </a:t>
            </a:r>
            <a:r>
              <a:rPr lang="vi-VN" dirty="0" smtClean="0"/>
              <a:t> i </a:t>
            </a:r>
            <a:r>
              <a:rPr lang="vi-VN" dirty="0" smtClean="0">
                <a:hlinkClick r:id="rId7"/>
              </a:rPr>
              <a:t>130/11</a:t>
            </a:r>
            <a:r>
              <a:rPr lang="vi-VN" dirty="0" smtClean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Pravilnik o ustroju, sadržaju i načinu vođenja službenog Upisnika o ostvarivanju prava na pristup informacijama («</a:t>
            </a:r>
            <a:r>
              <a:rPr lang="vi-VN" dirty="0" smtClean="0">
                <a:hlinkClick r:id="rId8"/>
              </a:rPr>
              <a:t>Narodne novine» 137/04</a:t>
            </a:r>
            <a:r>
              <a:rPr lang="vi-VN" dirty="0" smtClean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smtClean="0"/>
              <a:t>Zakon </a:t>
            </a:r>
            <a:r>
              <a:rPr lang="vi-VN" dirty="0" smtClean="0"/>
              <a:t>o tajnosti podataka («</a:t>
            </a:r>
            <a:r>
              <a:rPr lang="vi-VN" dirty="0" smtClean="0">
                <a:hlinkClick r:id="rId9"/>
              </a:rPr>
              <a:t>Narodne novine» 79/07</a:t>
            </a:r>
            <a:r>
              <a:rPr lang="vi-VN" dirty="0" smtClean="0"/>
              <a:t>; </a:t>
            </a:r>
            <a:r>
              <a:rPr lang="vi-VN" dirty="0" smtClean="0">
                <a:hlinkClick r:id="rId10"/>
              </a:rPr>
              <a:t>86/12</a:t>
            </a:r>
            <a:r>
              <a:rPr lang="vi-VN" dirty="0" smtClean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Pravilnik o ustroju, sadržaju i načinu vođenja službenog Upisnika o ostvarivanju prava na pristup informacijama («</a:t>
            </a:r>
            <a:r>
              <a:rPr lang="vi-VN" dirty="0" smtClean="0">
                <a:hlinkClick r:id="rId8"/>
              </a:rPr>
              <a:t>Narodne novine» 137/04</a:t>
            </a:r>
            <a:r>
              <a:rPr lang="vi-VN" dirty="0" smtClean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vi-VN" dirty="0" smtClean="0"/>
              <a:t>Popis tijela javne vlasti za 2010. godinu </a:t>
            </a:r>
            <a:r>
              <a:rPr lang="vi-VN" dirty="0" smtClean="0">
                <a:hlinkClick r:id="rId11"/>
              </a:rPr>
              <a:t>(«Narodne novine» 19/10</a:t>
            </a:r>
            <a:r>
              <a:rPr lang="vi-VN" dirty="0" smtClean="0"/>
              <a:t>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Objavljivanje dokumenata u vezi savjetovanja s javnošću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b="1" dirty="0" smtClean="0"/>
              <a:t>1) Tijela državne uprave, druga državna tijela, jedinice lokalne i područne (regionalne) samouprave </a:t>
            </a:r>
            <a:r>
              <a:rPr lang="vi-VN" b="1" dirty="0" smtClean="0">
                <a:solidFill>
                  <a:srgbClr val="FF0000"/>
                </a:solidFill>
              </a:rPr>
              <a:t>i pravne osobe s javnim ovlastima dužne su provoditi savjetovanje s javnošću pri donošenju zakona i podzakonskih propisa, a pri donošenju općih akata odnosno drugih strateških ili planskih dokumenta kad se njima utječe na interese građana i pravnih osoba.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(2) Savjetovanje s javnošću tijela državne uprave provode preko središnjeg državnog internetskog portala za savjetovanja s javnošću, a druga državna tijela, jedinice lokalne i područne (regionalne) samouprave i pravne osobe s javnim ovlastima preko internetske stranice ili preko središnjeg državnog internetskog portala za savjetovanje s javnošću, objavom nacrta propisa, općeg akta odnosno drugog dokumenta, s obrazloženjem razloga i ciljeva koji se žele postići donošenjem propisa, akta ili drugog dokumenta te pozivom javnosti da dostavi svoje prijedloge i mišljenja.</a:t>
            </a:r>
            <a:br>
              <a:rPr lang="vi-VN" b="1" dirty="0" smtClean="0"/>
            </a:br>
            <a:r>
              <a:rPr lang="vi-VN" b="1" dirty="0" smtClean="0"/>
              <a:t>(3) Tijela javne vlasti iz stavka 1. ovoga članka dužna su provesti savjetovanje s javnošću u pravilu u trajanju od 30 dana, osim u slučajevima kad se savjetovanje provodi sukladno propisu kojim se uređuje postupak procjene učinaka propisa.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dirty="0" smtClean="0"/>
              <a:t> Savjetovanje s javnošću tijela državne uprave provode preko središnjeg državnog internetskog portala za savjetovanja s javnošću, a druga državna tijela, jedinice lokalne i područne (regionalne) </a:t>
            </a:r>
            <a:r>
              <a:rPr lang="vi-VN" b="1" dirty="0" smtClean="0">
                <a:solidFill>
                  <a:srgbClr val="FF0000"/>
                </a:solidFill>
              </a:rPr>
              <a:t>samouprave i pravne osobe s javnim ovlastima preko internetske stranice ili preko središnjeg državnog internetskog portala za savjetovanje s javnošću</a:t>
            </a:r>
            <a:r>
              <a:rPr lang="vi-VN" b="1" dirty="0" smtClean="0"/>
              <a:t>, OBJAVOM NACRTA PROPISA, OPĆEG AKTA ODNOSNO DRUGOG DOKUMENTA, S OBRAZLOŽENJEM RAZLOGA I CILJEVA KOJI SE ŽELE POSTIĆI DONOŠENJEM PROPISA, AKTA ILI DRUGOG DOKUMENTA TE POZIVOM JAVNOSTI DA DOSTAVI SVOJE PRIJEDLOGE I MIŠLJENJA.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b="1" dirty="0" smtClean="0"/>
          </a:p>
          <a:p>
            <a:r>
              <a:rPr lang="vi-VN" b="1" dirty="0" smtClean="0"/>
              <a:t>Tijela javne vlasti iz stavka 1. ovoga članka dužna su provesti savjetovanje s javnošću u pravilu </a:t>
            </a:r>
            <a:r>
              <a:rPr lang="vi-VN" b="1" dirty="0" smtClean="0">
                <a:solidFill>
                  <a:srgbClr val="FF0000"/>
                </a:solidFill>
              </a:rPr>
              <a:t>u trajanju od 30 dana, osim u slučajevima</a:t>
            </a:r>
            <a:r>
              <a:rPr lang="vi-VN" b="1" dirty="0" smtClean="0"/>
              <a:t> kad se savjetovanje provodi sukladno propisu kojim se uređuje postupak procjene učinaka propisa</a:t>
            </a:r>
            <a:endParaRPr lang="hr-H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4) Po isteku roka za dostavu mišljenja i prijedloga tijelo javne vlasti dužno je izraditi i objaviti na središnjem državnom internetskom portalu za savjetovanje s javnošću odnosno internetskoj stranici izvješće o savjetovanju s javnošću, koje sadrži zaprimljene prijedloge i primjedbe te očitovanja s razlozima za neprihvaćanje pojedinih prijedloga i primjedbi. Izvješće o savjetovanju s javnošću nositelj izrade nacrta obvezno dostavlja tijelu koje usvaja ili donosi propis, opći akt ili dokument.</a:t>
            </a:r>
            <a:br>
              <a:rPr lang="vi-VN" b="1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(5) Tijela javne vlasti dužna </a:t>
            </a:r>
            <a:r>
              <a:rPr lang="vi-VN" b="1" dirty="0" smtClean="0">
                <a:solidFill>
                  <a:srgbClr val="FF0000"/>
                </a:solidFill>
              </a:rPr>
              <a:t>su donijeti i na svojoj internetskoj stranici objaviti plan savjetovanja </a:t>
            </a:r>
            <a:r>
              <a:rPr lang="vi-VN" b="1" dirty="0" smtClean="0"/>
              <a:t>s javnošću za kalendarsku godinu najkasnije do isteka prethodne kalendarske godine. O izmjenama plana savjetovanja tijelo javne vlasti dužno je istim </a:t>
            </a:r>
            <a:r>
              <a:rPr lang="vi-VN" b="1" dirty="0" smtClean="0">
                <a:solidFill>
                  <a:srgbClr val="FF0000"/>
                </a:solidFill>
              </a:rPr>
              <a:t>putem izvijestiti javnost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(7) Nakon provedenog savjetovanja dokumentaciju koja nastaje u postupku savjetovanja s javnošću, bilo u elektroničkom obliku bilo na papiru, tijelo javne vlasti dužno je čuvati u skladu s propisima o arhivskom gradivu.</a:t>
            </a:r>
            <a:endParaRPr lang="hr-H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/>
              <a:t>Plan savjetovanja s javnošću sadrži</a:t>
            </a:r>
            <a:r>
              <a:rPr lang="hr-HR" b="1" dirty="0" smtClean="0"/>
              <a:t>:</a:t>
            </a:r>
            <a:br>
              <a:rPr lang="hr-HR" b="1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naziv propisa, </a:t>
            </a:r>
            <a:endParaRPr lang="hr-HR" b="1" dirty="0" smtClean="0"/>
          </a:p>
          <a:p>
            <a:r>
              <a:rPr lang="vi-VN" b="1" dirty="0" smtClean="0"/>
              <a:t>općeg akta ili dokumenta za koji se provodi savjetovanje, </a:t>
            </a:r>
            <a:endParaRPr lang="hr-HR" b="1" dirty="0" smtClean="0"/>
          </a:p>
          <a:p>
            <a:r>
              <a:rPr lang="vi-VN" b="1" dirty="0" smtClean="0"/>
              <a:t>očekivano vrijeme njegova donošenja ili usvajanja, okvirno vrijeme provedbe internetskog savjetovanja te druge predviđene načine na koje se namjerava provesti savjetovanje, </a:t>
            </a:r>
            <a:endParaRPr lang="hr-HR" b="1" dirty="0" smtClean="0"/>
          </a:p>
          <a:p>
            <a:r>
              <a:rPr lang="vi-VN" b="1" dirty="0" smtClean="0"/>
              <a:t>kao što su javne rasprave, </a:t>
            </a:r>
            <a:endParaRPr lang="hr-HR" b="1" dirty="0" smtClean="0"/>
          </a:p>
          <a:p>
            <a:r>
              <a:rPr lang="vi-VN" b="1" dirty="0" smtClean="0"/>
              <a:t>distribucija nacrta propisa zainteresiranoj javnosti elektroničkom poštom, </a:t>
            </a:r>
            <a:endParaRPr lang="hr-HR" b="1" dirty="0" smtClean="0"/>
          </a:p>
          <a:p>
            <a:r>
              <a:rPr lang="vi-VN" b="1" dirty="0" smtClean="0"/>
              <a:t>sudjelovanje u radnim skupinama i drugo.</a:t>
            </a:r>
            <a:endParaRPr lang="hr-H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Ograničenje na pristup informacijama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b="1" dirty="0" smtClean="0"/>
              <a:t>1) Tijela javne vlasti ograničit će pristup informacijama koje se tiču svih postupaka koje vode nadležna tijela u prethodnom i kaznenom postupku za vrijeme trajanja tih postupaka.</a:t>
            </a:r>
            <a:br>
              <a:rPr lang="vi-VN" b="1" dirty="0" smtClean="0"/>
            </a:br>
            <a:r>
              <a:rPr lang="vi-VN" b="1" dirty="0" smtClean="0"/>
              <a:t>(2) Tijela javne vlasti mogu ograničiti pristup informaciji:</a:t>
            </a:r>
            <a:br>
              <a:rPr lang="vi-VN" b="1" dirty="0" smtClean="0"/>
            </a:br>
            <a:r>
              <a:rPr lang="vi-VN" b="1" dirty="0" smtClean="0"/>
              <a:t>1) ako je informacija </a:t>
            </a:r>
            <a:r>
              <a:rPr lang="vi-VN" b="1" dirty="0" smtClean="0">
                <a:solidFill>
                  <a:srgbClr val="FF0000"/>
                </a:solidFill>
              </a:rPr>
              <a:t>klasificirana stupnjem tajnosti</a:t>
            </a:r>
            <a:r>
              <a:rPr lang="vi-VN" b="1" dirty="0" smtClean="0"/>
              <a:t>, sukladno zakonu kojim se uređuje tajnost podataka;</a:t>
            </a:r>
            <a:br>
              <a:rPr lang="vi-VN" b="1" dirty="0" smtClean="0"/>
            </a:br>
            <a:r>
              <a:rPr lang="vi-VN" b="1" dirty="0" smtClean="0"/>
              <a:t>2) ako je informacija </a:t>
            </a:r>
            <a:r>
              <a:rPr lang="vi-VN" b="1" dirty="0" smtClean="0">
                <a:solidFill>
                  <a:srgbClr val="FF0000"/>
                </a:solidFill>
              </a:rPr>
              <a:t>poslovna ili profesionalna tajna</a:t>
            </a:r>
            <a:r>
              <a:rPr lang="vi-VN" b="1" dirty="0" smtClean="0"/>
              <a:t>, sukladno zakonu;</a:t>
            </a:r>
            <a:br>
              <a:rPr lang="vi-VN" b="1" dirty="0" smtClean="0"/>
            </a:br>
            <a:r>
              <a:rPr lang="vi-VN" b="1" dirty="0" smtClean="0"/>
              <a:t>3) ako je informacija </a:t>
            </a:r>
            <a:r>
              <a:rPr lang="vi-VN" b="1" dirty="0" smtClean="0">
                <a:solidFill>
                  <a:srgbClr val="FF0000"/>
                </a:solidFill>
              </a:rPr>
              <a:t>porezna tajna, sukladno zakonu</a:t>
            </a:r>
            <a:r>
              <a:rPr lang="vi-VN" b="1" dirty="0" smtClean="0"/>
              <a:t>;</a:t>
            </a:r>
            <a:br>
              <a:rPr lang="vi-VN" b="1" dirty="0" smtClean="0"/>
            </a:br>
            <a:r>
              <a:rPr lang="vi-VN" b="1" dirty="0" smtClean="0"/>
              <a:t>4) ako je informacija zaštićena zakonom kojim se uređuje </a:t>
            </a:r>
            <a:r>
              <a:rPr lang="vi-VN" b="1" dirty="0" smtClean="0">
                <a:solidFill>
                  <a:srgbClr val="FF0000"/>
                </a:solidFill>
              </a:rPr>
              <a:t>područje zaštite osobnih podataka</a:t>
            </a:r>
            <a:r>
              <a:rPr lang="vi-VN" b="1" dirty="0" smtClean="0"/>
              <a:t>;</a:t>
            </a:r>
            <a:br>
              <a:rPr lang="vi-VN" b="1" dirty="0" smtClean="0"/>
            </a:br>
            <a:r>
              <a:rPr lang="vi-VN" b="1" dirty="0" smtClean="0"/>
              <a:t>5) ako je informacija zaštićena propisima kojima se uređuje </a:t>
            </a:r>
            <a:r>
              <a:rPr lang="vi-VN" b="1" dirty="0" smtClean="0">
                <a:solidFill>
                  <a:srgbClr val="FF0000"/>
                </a:solidFill>
              </a:rPr>
              <a:t>pravo intelektualnog vlasništva</a:t>
            </a:r>
            <a:r>
              <a:rPr lang="vi-VN" b="1" dirty="0" smtClean="0"/>
              <a:t>, osim u slučaju izričitoga pisanog pristanka nositelja prava;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Nastavak - ograničenje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ako je pristup </a:t>
            </a:r>
            <a:r>
              <a:rPr lang="vi-VN" b="1" dirty="0" smtClean="0">
                <a:solidFill>
                  <a:srgbClr val="FF0000"/>
                </a:solidFill>
              </a:rPr>
              <a:t>informaciji ograničen sukladno međunarodnim ugovorima ili se radi o informaciji nastaloj u postupku sklapanja ili pristupanja međunarodnim ugovorima </a:t>
            </a:r>
            <a:r>
              <a:rPr lang="vi-VN" b="1" dirty="0" smtClean="0"/>
              <a:t>ili pregovora s drugim državama ili međunarodnim organizacijama, do završetka postupka, ili se radi o informaciji nastaloj u području održavanja diplomatskih odnosa;</a:t>
            </a:r>
            <a:br>
              <a:rPr lang="vi-VN" b="1" dirty="0" smtClean="0"/>
            </a:br>
            <a:r>
              <a:rPr lang="vi-VN" b="1" dirty="0" smtClean="0"/>
              <a:t>7) u ostalim slučajevima utvrđenim zakonom.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 smtClean="0"/>
              <a:t>3) Tijela javne vlasti mogu ograničiti pristup informaciji ako postoje osnove sumnje da bi njezino objavljivanje:</a:t>
            </a:r>
            <a:br>
              <a:rPr lang="vi-VN" b="1" dirty="0" smtClean="0"/>
            </a:br>
            <a:r>
              <a:rPr lang="vi-VN" b="1" dirty="0" smtClean="0"/>
              <a:t>1) </a:t>
            </a:r>
            <a:r>
              <a:rPr lang="vi-VN" b="1" dirty="0" smtClean="0">
                <a:solidFill>
                  <a:srgbClr val="FF0000"/>
                </a:solidFill>
              </a:rPr>
              <a:t>onemogućilo učinkovito, neovisno i nepristrano vođenje sudskog, upravnog ili drugog pravno uređenog postupka</a:t>
            </a:r>
            <a:r>
              <a:rPr lang="vi-VN" b="1" dirty="0" smtClean="0"/>
              <a:t>, izvršenje sudske odluke ili kazne;</a:t>
            </a:r>
            <a:br>
              <a:rPr lang="vi-VN" b="1" dirty="0" smtClean="0"/>
            </a:br>
            <a:r>
              <a:rPr lang="vi-VN" b="1" dirty="0" smtClean="0"/>
              <a:t>2) </a:t>
            </a:r>
            <a:r>
              <a:rPr lang="vi-VN" b="1" dirty="0" smtClean="0">
                <a:solidFill>
                  <a:srgbClr val="FF0000"/>
                </a:solidFill>
              </a:rPr>
              <a:t>onemogućilo rad tijela koja obavljaju upravni nadzor, inspekcijski nadzor, odnosno nadzor zakonitosti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>(4) Tijela javne vlasti mogu ograničiti pristup informaciji ako je:</a:t>
            </a:r>
            <a:br>
              <a:rPr lang="vi-VN" b="1" dirty="0" smtClean="0"/>
            </a:br>
            <a:r>
              <a:rPr lang="vi-VN" b="1" dirty="0" smtClean="0"/>
              <a:t>1) informacija u postupku izrade unutar jednog ili među više tijela javne vlasti, a njezino bi objavljivanje prije dovršetka </a:t>
            </a:r>
            <a:r>
              <a:rPr lang="vi-VN" b="1" dirty="0" smtClean="0">
                <a:solidFill>
                  <a:srgbClr val="FF0000"/>
                </a:solidFill>
              </a:rPr>
              <a:t>izrade cjelovite i konačne informacije moglo ozbiljno narušiti proces njezine izrade;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2) informacija nastala u postupku usuglašavanja pri donošenju propisa i drugih akata te u razmjeni stavova i mišljenja unutar jednog ili među više tijela javne vlasti, a njezino bi objavljivanje moglo dovesti do pogrešnog tumačenja sadržaja informacije, ugroziti </a:t>
            </a:r>
            <a:r>
              <a:rPr lang="vi-VN" b="1" dirty="0" smtClean="0">
                <a:solidFill>
                  <a:srgbClr val="FF0000"/>
                </a:solidFill>
              </a:rPr>
              <a:t>proces donošenja propisa i akata ili slobodu davanja mišljenja i izražavanja stavova.</a:t>
            </a:r>
            <a:r>
              <a:rPr lang="vi-VN" b="1" dirty="0" smtClean="0"/>
              <a:t/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 smtClean="0"/>
              <a:t>5) Ako tražena informacija sadrži i podatak koji podliježe ograničenju iz stavaka 2. i 3. ovoga članka, preostali dijelovi informacije učinit će se dostupnim.</a:t>
            </a:r>
            <a:br>
              <a:rPr lang="vi-VN" b="1" dirty="0" smtClean="0"/>
            </a:br>
            <a:r>
              <a:rPr lang="vi-VN" b="1" dirty="0" smtClean="0"/>
              <a:t>(6) Informacije kojima se ograničava pravo na pristup zbog razloga navedenih u stavku 2. točki 5. ovoga članka </a:t>
            </a:r>
            <a:r>
              <a:rPr lang="vi-VN" b="1" dirty="0" smtClean="0">
                <a:solidFill>
                  <a:srgbClr val="FF0000"/>
                </a:solidFill>
              </a:rPr>
              <a:t>postaju dostupne javnosti kad to odredi onaj kome bi objavljivanjem informacije mogla biti prouzročena šteta, ali najduže u roku od 20 godina od dana kad je informacija nastala, osim ako </a:t>
            </a:r>
            <a:r>
              <a:rPr lang="vi-VN" b="1" dirty="0" smtClean="0"/>
              <a:t>zakonom ili drugim propisom nije određen duži rok.</a:t>
            </a:r>
            <a:br>
              <a:rPr lang="vi-VN" b="1" dirty="0" smtClean="0"/>
            </a:br>
            <a:r>
              <a:rPr lang="vi-VN" b="1" dirty="0" smtClean="0"/>
              <a:t>(7) Informacije iz stavka 2. i 3. ovoga </a:t>
            </a:r>
            <a:r>
              <a:rPr lang="vi-VN" b="1" dirty="0" smtClean="0">
                <a:solidFill>
                  <a:srgbClr val="FF0000"/>
                </a:solidFill>
              </a:rPr>
              <a:t>članka postaju dostupne javnosti nakon što prestanu razlozi na temelju kojih je tijelo javne vlasti ograničilo pravo na pristup informaciji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>(8) Pristup informaciji iz stavka 4. točke 1. </a:t>
            </a:r>
            <a:r>
              <a:rPr lang="vi-VN" b="1" dirty="0" smtClean="0">
                <a:solidFill>
                  <a:srgbClr val="FF0000"/>
                </a:solidFill>
              </a:rPr>
              <a:t>ovoga članka može se ograničiti i nakon što je informacija dovršena, osobito ako bi ta objava ozbiljno narušila proces odlučivanja i izražavanja mišljenja ili dovela do pogrešnog tumačenja sadržaja informacije,</a:t>
            </a:r>
            <a:r>
              <a:rPr lang="vi-VN" b="1" dirty="0" smtClean="0"/>
              <a:t> osim ako postoji prevladavajući javni interes za objavu informacije.</a:t>
            </a:r>
            <a:r>
              <a:rPr lang="vi-VN" dirty="0" smtClean="0"/>
              <a:t/>
            </a:r>
            <a:br>
              <a:rPr lang="vi-VN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Ukida se katalog informacija, ali se uvodi Središnji katalog službenih dokumenata RH</a:t>
            </a:r>
            <a:endParaRPr lang="hr-HR" dirty="0"/>
          </a:p>
          <a:p>
            <a:endParaRPr lang="hr-HR" dirty="0" smtClean="0"/>
          </a:p>
          <a:p>
            <a:r>
              <a:rPr lang="pl-PL" dirty="0" smtClean="0"/>
              <a:t>Umjesto Agencije za zaštitu osobnih podataka uvodi se</a:t>
            </a:r>
            <a:br>
              <a:rPr lang="pl-PL" dirty="0" smtClean="0"/>
            </a:br>
            <a:r>
              <a:rPr lang="hr-HR" dirty="0" smtClean="0"/>
              <a:t>Povjerenik za informiranje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Uvodi </a:t>
            </a:r>
            <a:r>
              <a:rPr lang="pl-PL" dirty="0"/>
              <a:t>se pravo na ponovnu uporabu informacija </a:t>
            </a:r>
            <a:r>
              <a:rPr lang="pl-PL" dirty="0" smtClean="0"/>
              <a:t>u </a:t>
            </a:r>
            <a:r>
              <a:rPr lang="hr-HR" dirty="0" smtClean="0"/>
              <a:t>komercijalne </a:t>
            </a:r>
            <a:r>
              <a:rPr lang="hr-HR" dirty="0"/>
              <a:t>ili nekomercijalne svrhe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Načini ostvarivanja prava na pristup informacijama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Tijela javne vlasti obvezna su omogućiti pristup informacijama:</a:t>
            </a:r>
            <a:br>
              <a:rPr lang="hr-HR" dirty="0" smtClean="0"/>
            </a:br>
            <a:r>
              <a:rPr lang="hr-HR" dirty="0" smtClean="0"/>
              <a:t>1) </a:t>
            </a:r>
            <a:r>
              <a:rPr lang="hr-HR" dirty="0" smtClean="0">
                <a:solidFill>
                  <a:srgbClr val="FF0000"/>
                </a:solidFill>
              </a:rPr>
              <a:t>pravodobnim objavljivanjem informacija o svome radu na primjeren i dostupan način, odnosno na internetskim stranicama </a:t>
            </a:r>
            <a:r>
              <a:rPr lang="hr-HR" dirty="0" smtClean="0"/>
              <a:t>tijela javne vlasti ili </a:t>
            </a:r>
            <a:r>
              <a:rPr lang="hr-HR" dirty="0" smtClean="0">
                <a:solidFill>
                  <a:srgbClr val="FF0000"/>
                </a:solidFill>
              </a:rPr>
              <a:t>u javnom glasilu i Središnjem katalogu službenih dokumenata Republike Hrvatske, radi informiranja javnosti</a:t>
            </a:r>
            <a:r>
              <a:rPr lang="hr-HR" dirty="0" smtClean="0"/>
              <a:t>,</a:t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2) davanjem informacije korisniku koji je podnio zahtjev na jedan od sljedećih načina:</a:t>
            </a:r>
            <a:br>
              <a:rPr lang="hr-HR" dirty="0" smtClean="0"/>
            </a:br>
            <a:r>
              <a:rPr lang="hr-HR" dirty="0" smtClean="0"/>
              <a:t>– </a:t>
            </a:r>
            <a:r>
              <a:rPr lang="hr-HR" b="1" dirty="0" smtClean="0"/>
              <a:t>neposrednim davanjem </a:t>
            </a:r>
            <a:r>
              <a:rPr lang="hr-HR" dirty="0" smtClean="0"/>
              <a:t>informacije,</a:t>
            </a:r>
            <a:br>
              <a:rPr lang="hr-HR" dirty="0" smtClean="0"/>
            </a:br>
            <a:r>
              <a:rPr lang="hr-HR" dirty="0" smtClean="0"/>
              <a:t>– </a:t>
            </a:r>
            <a:r>
              <a:rPr lang="hr-HR" b="1" dirty="0" smtClean="0">
                <a:solidFill>
                  <a:srgbClr val="FF0000"/>
                </a:solidFill>
              </a:rPr>
              <a:t>davanjem informacije pisanim put</a:t>
            </a:r>
            <a:r>
              <a:rPr lang="hr-HR" dirty="0" smtClean="0">
                <a:solidFill>
                  <a:srgbClr val="FF0000"/>
                </a:solidFill>
              </a:rPr>
              <a:t>em</a:t>
            </a:r>
            <a:r>
              <a:rPr lang="hr-HR" dirty="0" smtClean="0"/>
              <a:t>,</a:t>
            </a:r>
            <a:br>
              <a:rPr lang="hr-HR" dirty="0" smtClean="0"/>
            </a:br>
            <a:r>
              <a:rPr lang="hr-HR" dirty="0" smtClean="0">
                <a:solidFill>
                  <a:srgbClr val="FF0000"/>
                </a:solidFill>
              </a:rPr>
              <a:t>– uvidom u dokumente i izradom preslika </a:t>
            </a:r>
            <a:r>
              <a:rPr lang="hr-HR" dirty="0" smtClean="0"/>
              <a:t>dokumenata koji sadrže traženu informaciju,</a:t>
            </a:r>
            <a:br>
              <a:rPr lang="hr-HR" dirty="0" smtClean="0"/>
            </a:br>
            <a:r>
              <a:rPr lang="hr-HR" dirty="0" smtClean="0"/>
              <a:t>– </a:t>
            </a:r>
            <a:r>
              <a:rPr lang="hr-HR" b="1" dirty="0" smtClean="0"/>
              <a:t>dostavljanjem preslika dokumenta koji sadrži traženu informaciju,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– na drugi način koji je prikladan za ostvarivanje prava na pristup informaciji.</a:t>
            </a:r>
            <a:br>
              <a:rPr lang="hr-HR" dirty="0" smtClean="0"/>
            </a:br>
            <a:r>
              <a:rPr lang="hr-HR" b="1" dirty="0" smtClean="0"/>
              <a:t>(2) Korisnik može u zahtjevu za pristup informaciji naznačiti </a:t>
            </a:r>
            <a:r>
              <a:rPr lang="hr-HR" b="1" dirty="0" smtClean="0">
                <a:solidFill>
                  <a:srgbClr val="FF0000"/>
                </a:solidFill>
              </a:rPr>
              <a:t>prikladan način dobivanja informacije,</a:t>
            </a:r>
            <a:r>
              <a:rPr lang="hr-HR" b="1" dirty="0" smtClean="0"/>
              <a:t> a ako ne naznači, </a:t>
            </a:r>
            <a:r>
              <a:rPr lang="hr-HR" b="1" dirty="0" smtClean="0">
                <a:solidFill>
                  <a:srgbClr val="FF0000"/>
                </a:solidFill>
              </a:rPr>
              <a:t>informacija će se dostaviti na način na koji je podnesen zahtjev, odnosno na najekonomičniji način.</a:t>
            </a:r>
            <a:r>
              <a:rPr lang="hr-HR" dirty="0" smtClean="0">
                <a:solidFill>
                  <a:srgbClr val="FF0000"/>
                </a:solidFill>
              </a:rPr>
              <a:t>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SLUŽBENIK ZA INFORMIRANJE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Tijelo javne vlasti obvezno </a:t>
            </a:r>
            <a:r>
              <a:rPr lang="hr-HR" dirty="0">
                <a:solidFill>
                  <a:srgbClr val="FF0000"/>
                </a:solidFill>
              </a:rPr>
              <a:t>je odlukom imenovati</a:t>
            </a:r>
          </a:p>
          <a:p>
            <a:r>
              <a:rPr lang="pl-PL" dirty="0">
                <a:solidFill>
                  <a:srgbClr val="FF0000"/>
                </a:solidFill>
              </a:rPr>
              <a:t>službenika za informiranje te upoznati javnost sa</a:t>
            </a:r>
          </a:p>
          <a:p>
            <a:r>
              <a:rPr lang="hr-HR" dirty="0">
                <a:solidFill>
                  <a:srgbClr val="FF0000"/>
                </a:solidFill>
              </a:rPr>
              <a:t>službenim podacima službenika</a:t>
            </a:r>
          </a:p>
          <a:p>
            <a:r>
              <a:rPr lang="pt-BR" dirty="0"/>
              <a:t>• O imenovanju službenika za informiranje mora </a:t>
            </a:r>
            <a:r>
              <a:rPr lang="pt-BR" dirty="0" smtClean="0"/>
              <a:t>se</a:t>
            </a:r>
            <a:r>
              <a:rPr lang="hr-HR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izvijestiti </a:t>
            </a:r>
            <a:r>
              <a:rPr lang="pl-PL" dirty="0">
                <a:solidFill>
                  <a:srgbClr val="FF0000"/>
                </a:solidFill>
              </a:rPr>
              <a:t>Povjerenik za informiranje u roku od </a:t>
            </a:r>
            <a:r>
              <a:rPr lang="pl-PL" dirty="0" smtClean="0">
                <a:solidFill>
                  <a:srgbClr val="FF0000"/>
                </a:solidFill>
              </a:rPr>
              <a:t>mjesec </a:t>
            </a:r>
            <a:r>
              <a:rPr lang="hr-HR" dirty="0" smtClean="0">
                <a:solidFill>
                  <a:srgbClr val="FF0000"/>
                </a:solidFill>
              </a:rPr>
              <a:t>dana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• Povjerenik vodi Registar službenika za informiranje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POSLOVI SLUŽBENIKA ZA INFORMIRANJE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Obavlja poslove redovitog objavljivanja informacija i</a:t>
            </a:r>
          </a:p>
          <a:p>
            <a:r>
              <a:rPr lang="hr-HR" dirty="0"/>
              <a:t>rješava pojedinačne zahtjeve za pristup informacijama</a:t>
            </a:r>
          </a:p>
          <a:p>
            <a:r>
              <a:rPr lang="pl-PL" dirty="0"/>
              <a:t>• Unapređuje način rada u vezi s pravom na pristup</a:t>
            </a:r>
          </a:p>
          <a:p>
            <a:r>
              <a:rPr lang="hr-HR" dirty="0"/>
              <a:t>informacijama</a:t>
            </a:r>
          </a:p>
          <a:p>
            <a:r>
              <a:rPr lang="hr-HR" dirty="0"/>
              <a:t>• Osigurava neophodnu pomoć podnositeljima zahtjeva u</a:t>
            </a:r>
          </a:p>
          <a:p>
            <a:r>
              <a:rPr lang="pt-BR" dirty="0"/>
              <a:t>vezi s ostvarivanjem prava na pristup informacijama</a:t>
            </a:r>
            <a:endParaRPr lang="hr-H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Povjerenik za informiranje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Povjerenik štiti, prati i promiče pravo na pristup informacijama i pravo na ponovnu uporabu informacija. </a:t>
            </a:r>
            <a:br>
              <a:rPr lang="hr-HR" b="1" dirty="0" smtClean="0"/>
            </a:br>
            <a:r>
              <a:rPr lang="hr-HR" dirty="0" smtClean="0"/>
              <a:t>(2) Povjerenik ne može biti pozvan na odgovornost, pritvoren ili kažnjen za izraženo mišljenju i poduzete radnje u okviru svog djelokruga rada, osim ako se radi o kršenju zakona od strane Povjerenika koje predstavlja kazneno djelo.</a:t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U obavljanju inspekcijskog nadzora nad primjenom ovoga Zakona inspektori nadziru osobito: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– objavljuje li tijelo javne vlasti informacije sukladno članku 10. stavku 1. ovoga Zakona;</a:t>
            </a:r>
            <a:br>
              <a:rPr lang="vi-VN" b="1" dirty="0" smtClean="0"/>
            </a:br>
            <a:r>
              <a:rPr lang="vi-VN" b="1" dirty="0" smtClean="0"/>
              <a:t>– provodi li tijelo javne vlasti savjetovanje s javnošću sukladno članku 11. ovoga Zakona;</a:t>
            </a:r>
            <a:br>
              <a:rPr lang="vi-VN" b="1" dirty="0" smtClean="0"/>
            </a:br>
            <a:r>
              <a:rPr lang="vi-VN" b="1" dirty="0" smtClean="0"/>
              <a:t>– osigurava li tijelo javne vlasti javnost rada sukladno članku 12. stavku 1. ovoga Zakona;</a:t>
            </a:r>
            <a:br>
              <a:rPr lang="vi-VN" b="1" dirty="0" smtClean="0"/>
            </a:br>
            <a:r>
              <a:rPr lang="vi-VN" b="1" dirty="0" smtClean="0"/>
              <a:t>– je li u tijelu javne vlasti određen službenik za informiranje i postupa li službenik za informiranje u skladu s ovlastima propisanim Zakonom;</a:t>
            </a:r>
            <a:br>
              <a:rPr lang="vi-VN" b="1" dirty="0" smtClean="0"/>
            </a:br>
            <a:r>
              <a:rPr lang="vi-VN" b="1" dirty="0" smtClean="0"/>
              <a:t>– vodi li tijelo javne vlasti poseban službeni upisnik o zahtjevima, postupcima i odlukama o ostvarivanju prava na pristup informacijama i ponovnu uporabu informacija;</a:t>
            </a:r>
            <a:br>
              <a:rPr lang="vi-VN" b="1" dirty="0" smtClean="0"/>
            </a:br>
            <a:r>
              <a:rPr lang="vi-VN" b="1" dirty="0" smtClean="0"/>
              <a:t>– pravilnost primjene odredbi Zakona povodom zahtjeva za pristup informacijama i zahtjeva za ponovnu uporabu informacija;</a:t>
            </a:r>
            <a:br>
              <a:rPr lang="vi-VN" b="1" dirty="0" smtClean="0"/>
            </a:br>
            <a:r>
              <a:rPr lang="vi-VN" b="1" dirty="0" smtClean="0"/>
              <a:t>– poduzimanje ostalih radnji povodom zaprimljenih zahtjeva za pristup informacijama i zahtjeva za ponovnu uporabu;</a:t>
            </a:r>
            <a:br>
              <a:rPr lang="vi-VN" b="1" dirty="0" smtClean="0"/>
            </a:br>
            <a:r>
              <a:rPr lang="vi-VN" b="1" dirty="0" smtClean="0"/>
              <a:t>– objavljuje li tijelo javne vlasti informacije o naplati troškova za pristup i ponovnu uporabu informacija te uvjete za ponovnu uporabu informacija;</a:t>
            </a:r>
            <a:br>
              <a:rPr lang="vi-VN" b="1" dirty="0" smtClean="0"/>
            </a:br>
            <a:r>
              <a:rPr lang="vi-VN" b="1" dirty="0" smtClean="0"/>
              <a:t>– dostavlja li tijelo javne vlasti izvješće sukladno članku 60. ovoga Zakona.</a:t>
            </a:r>
            <a:r>
              <a:rPr lang="vi-VN" dirty="0" smtClean="0"/>
              <a:t/>
            </a:r>
            <a:br>
              <a:rPr lang="vi-VN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Izvješčivanje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r>
              <a:rPr lang="vi-VN" dirty="0" smtClean="0"/>
              <a:t>(1) Sva tijela javne vlasti dužna su surađivati s Povjerenikom.</a:t>
            </a:r>
            <a:endParaRPr lang="hr-HR" dirty="0" smtClean="0"/>
          </a:p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(2) Tijela javne vlasti dužna su Povjereniku dostaviti izvješće o provedbi ovog Zakona za prethodnu godinu najkasnije do 31. siječnja tekuće godine.</a:t>
            </a:r>
            <a:endParaRPr lang="hr-HR" dirty="0" smtClean="0"/>
          </a:p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b="1" dirty="0" smtClean="0"/>
              <a:t>(3) Povjerenik do 31. prosinca tekuće godine </a:t>
            </a:r>
            <a:r>
              <a:rPr lang="vi-VN" b="1" dirty="0" smtClean="0">
                <a:solidFill>
                  <a:srgbClr val="FF0000"/>
                </a:solidFill>
              </a:rPr>
              <a:t>određuje i na internetskim stanicama Povjerenika objavljuje sadržaj izvješća iz stavka 2. ovoga članka i način njegove </a:t>
            </a:r>
            <a:r>
              <a:rPr lang="vi-VN" b="1" dirty="0" smtClean="0"/>
              <a:t>dostave.</a:t>
            </a:r>
            <a:endParaRPr lang="hr-HR" b="1" dirty="0" smtClean="0"/>
          </a:p>
          <a:p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(4) Povjerenik podnosi Hrvatskome saboru izvješće o provedbi ovoga Zakona najkasnije do 31. ožujka tekuće godine za prethodnu godinu.</a:t>
            </a:r>
            <a:endParaRPr lang="hr-HR" b="1" dirty="0" smtClean="0"/>
          </a:p>
          <a:p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(5) Sastavni dio izvješća iz stavka 4. ovoga članka čine analiza i ocjena ostvarivanja prava na pristup informacijama i ponovne uporabe informacija u tijelima javne vlasti, podaci i analize o žalbenim predmetima, inspekcijskom nadzoru i počinjenim prekršajima zbog povrede prava na pristup informacijama i ponovnu uporabu informacija, te prijedlozi za otklanjanje nedostataka i nepravilnosti.</a:t>
            </a:r>
            <a:r>
              <a:rPr lang="vi-VN" dirty="0" smtClean="0"/>
              <a:t> </a:t>
            </a:r>
            <a:br>
              <a:rPr lang="vi-VN" dirty="0" smtClean="0"/>
            </a:br>
            <a:endParaRPr lang="vi-VN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b="1" dirty="0" smtClean="0"/>
              <a:t>1) Novčanom kaznom u iznosu od 5000,00 do 20.000,00 kuna kaznit će se za prekršaj </a:t>
            </a:r>
            <a:r>
              <a:rPr lang="vi-VN" b="1" dirty="0" smtClean="0">
                <a:solidFill>
                  <a:srgbClr val="FF0000"/>
                </a:solidFill>
              </a:rPr>
              <a:t>odgovorna osoba u tijelu javne vlasti koja ne postupi u skladu s odlukom Povjerenika iz članka 25. stavka 7. ovoga Zakona ili ne postupi u roku koji je određen odlukom Povjerenika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>(2) Novčanom kaznom od 5000,00 do 50.000,00 kuna kaznit će se za </a:t>
            </a:r>
            <a:r>
              <a:rPr lang="vi-VN" b="1" dirty="0" smtClean="0">
                <a:solidFill>
                  <a:srgbClr val="FF0000"/>
                </a:solidFill>
              </a:rPr>
              <a:t>prekršaj fizička osoba koja ošteti, uništi, sakrije ili na drugi način učini nedostupnim dokument koji sadrži informaciju u namjeri da onemogući ostvarivanje prava na pristup informacijama</a:t>
            </a:r>
            <a:r>
              <a:rPr lang="vi-VN" b="1" dirty="0" smtClean="0"/>
              <a:t>.</a:t>
            </a:r>
            <a:br>
              <a:rPr lang="vi-VN" b="1" dirty="0" smtClean="0"/>
            </a:br>
            <a:r>
              <a:rPr lang="vi-VN" b="1" dirty="0" smtClean="0"/>
              <a:t>(3) Novčanom kaznom u iznosu od 1000,00 do 50.000,00 kuna kaznit će se fizička osoba, odnosno novčanom kaznom od 2000,00 do 100.000,00 kuna pravna osoba koja upotrijebi </a:t>
            </a:r>
            <a:r>
              <a:rPr lang="vi-VN" b="1" dirty="0" smtClean="0">
                <a:solidFill>
                  <a:srgbClr val="FF0000"/>
                </a:solidFill>
              </a:rPr>
              <a:t>informacije protivno objavljenim uvjetima za ponovnu uporabu informacija iz članka</a:t>
            </a:r>
            <a:r>
              <a:rPr lang="vi-VN" b="1" dirty="0" smtClean="0"/>
              <a:t> 31. ovoga Zakona.</a:t>
            </a:r>
            <a:endParaRPr lang="hr-H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Novčanom kaznom u iznosu od 2000,00 do 10.000,00 kuna kaznit će se za prekršaj odgovorna osoba u tijelu javne vlasti ako:</a:t>
            </a:r>
            <a:br>
              <a:rPr lang="vi-VN" b="1" dirty="0" smtClean="0"/>
            </a:br>
            <a:r>
              <a:rPr lang="vi-VN" b="1" dirty="0" smtClean="0"/>
              <a:t>1) ne postupi po nalogu Povjerenika,</a:t>
            </a:r>
            <a:br>
              <a:rPr lang="vi-VN" b="1" dirty="0" smtClean="0"/>
            </a:br>
            <a:r>
              <a:rPr lang="vi-VN" b="1" dirty="0" smtClean="0"/>
              <a:t>2) ne omogući Povjereniku uvid u informacije koje su predmet postupka, ne dostavi tražene podatke ili dostavi nepotpune odnosno netočne podatke,</a:t>
            </a:r>
            <a:br>
              <a:rPr lang="vi-VN" b="1" dirty="0" smtClean="0"/>
            </a:br>
            <a:r>
              <a:rPr lang="vi-VN" b="1" dirty="0" smtClean="0"/>
              <a:t>3) onemogući inspektoru nesmetano obavljanje nadzora,</a:t>
            </a:r>
            <a:br>
              <a:rPr lang="vi-VN" b="1" dirty="0" smtClean="0"/>
            </a:br>
            <a:r>
              <a:rPr lang="vi-VN" b="1" dirty="0" smtClean="0"/>
              <a:t>4) u zapisnikom određenom roku ne otkloni nezakonitosti, nepravilnosti i nedostatke utvrđene zapisnikom.</a:t>
            </a:r>
            <a:endParaRPr lang="hr-H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Potpuno ispunjenje obveze</a:t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r>
              <a:rPr lang="vi-VN" b="1" dirty="0" smtClean="0"/>
              <a:t>Članak 63.</a:t>
            </a:r>
          </a:p>
          <a:p>
            <a:r>
              <a:rPr lang="vi-VN" b="1" dirty="0" smtClean="0"/>
              <a:t>Tijelo javne vlasti </a:t>
            </a:r>
            <a:r>
              <a:rPr lang="vi-VN" b="1" dirty="0" smtClean="0">
                <a:solidFill>
                  <a:srgbClr val="FF0000"/>
                </a:solidFill>
              </a:rPr>
              <a:t>obvezno je korisniku omogućiti ostvarivanje prava na pristup informacijama i ponovnu uporabu informacija</a:t>
            </a:r>
            <a:r>
              <a:rPr lang="vi-VN" b="1" dirty="0" smtClean="0"/>
              <a:t> i osim izricanja prekršajnih sankcija, </a:t>
            </a:r>
            <a:r>
              <a:rPr lang="vi-VN" b="1" dirty="0" smtClean="0">
                <a:solidFill>
                  <a:srgbClr val="FF0000"/>
                </a:solidFill>
              </a:rPr>
              <a:t>u slučaju utvrđene odgovornosti na temelju neopravdane uskrate ili ograničenja ostvarivanja prava na pristup informacijama</a:t>
            </a:r>
            <a:r>
              <a:rPr lang="vi-VN" b="1" dirty="0" smtClean="0"/>
              <a:t> i ponovnu uporabu informacija. </a:t>
            </a:r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se uređuje zakonom?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 Zakonom</a:t>
            </a:r>
            <a:r>
              <a:rPr lang="hr-HR" b="1" dirty="0" smtClean="0"/>
              <a:t> se </a:t>
            </a:r>
            <a:r>
              <a:rPr lang="vi-VN" b="1" dirty="0" smtClean="0"/>
              <a:t> uređuje pravo na pristup informacijama i ponovnu uporabu informacija koje posjeduju tijela javne vlasti, </a:t>
            </a:r>
            <a:endParaRPr lang="hr-HR" b="1" dirty="0" smtClean="0"/>
          </a:p>
          <a:p>
            <a:r>
              <a:rPr lang="vi-VN" b="1" dirty="0" smtClean="0"/>
              <a:t>propisuju se načela, </a:t>
            </a:r>
            <a:endParaRPr lang="hr-HR" b="1" dirty="0" smtClean="0"/>
          </a:p>
          <a:p>
            <a:r>
              <a:rPr lang="vi-VN" b="1" dirty="0" smtClean="0"/>
              <a:t>ograničenja, </a:t>
            </a:r>
            <a:endParaRPr lang="hr-HR" b="1" dirty="0" smtClean="0"/>
          </a:p>
          <a:p>
            <a:r>
              <a:rPr lang="vi-VN" b="1" dirty="0" smtClean="0"/>
              <a:t>postupak i način ostvarivanja i olakšavanja pristupa</a:t>
            </a:r>
            <a:endParaRPr lang="hr-HR" b="1" dirty="0" smtClean="0"/>
          </a:p>
          <a:p>
            <a:r>
              <a:rPr lang="vi-VN" b="1" dirty="0" smtClean="0"/>
              <a:t> i ponovne uporabe informacija, </a:t>
            </a:r>
            <a:endParaRPr lang="hr-HR" b="1" dirty="0" smtClean="0"/>
          </a:p>
          <a:p>
            <a:r>
              <a:rPr lang="vi-VN" b="1" dirty="0" smtClean="0"/>
              <a:t>djelokrug, način rada i uvjeti za imenovanje i razrješenje Povjerenika za informiranje te inspekcijski nadzor nad provedbom ovoga Zakona. 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RJEŠAVANJE O ZAHTJEVU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Tijelo javne vlasti ne donosi rješenje o zahtjevu kad korisniku</a:t>
            </a:r>
          </a:p>
          <a:p>
            <a:r>
              <a:rPr lang="hr-HR" dirty="0"/>
              <a:t>omogućuje pristup traženoj informaciji, kad je korisnik informaciju</a:t>
            </a:r>
          </a:p>
          <a:p>
            <a:r>
              <a:rPr lang="hr-HR" dirty="0"/>
              <a:t>već dobio unutar roka od 90 dana, kad obavještava korisnika da je</a:t>
            </a:r>
          </a:p>
          <a:p>
            <a:r>
              <a:rPr lang="hr-HR" dirty="0"/>
              <a:t>informacija javno objavljena i </a:t>
            </a:r>
            <a:r>
              <a:rPr lang="hr-HR" dirty="0" err="1"/>
              <a:t>sl</a:t>
            </a:r>
            <a:r>
              <a:rPr lang="hr-HR" dirty="0"/>
              <a:t>.</a:t>
            </a:r>
          </a:p>
          <a:p>
            <a:r>
              <a:rPr lang="hr-HR" dirty="0"/>
              <a:t>• Tijelo javne vlasti rješenjem će odbaciti zahtjev ako ne posjeduje</a:t>
            </a:r>
          </a:p>
          <a:p>
            <a:r>
              <a:rPr lang="hr-HR" dirty="0"/>
              <a:t>informaciju te nema saznanja gdje se informacija nalazi</a:t>
            </a:r>
          </a:p>
          <a:p>
            <a:r>
              <a:rPr lang="hr-HR" dirty="0"/>
              <a:t>• Tijelo javne vlasti donosi rješenje kad korisniku omogućuje pristup</a:t>
            </a:r>
          </a:p>
          <a:p>
            <a:r>
              <a:rPr lang="vi-VN" dirty="0"/>
              <a:t>traženoj informaciji uz provođenje testa razmjernosti i javnog</a:t>
            </a:r>
          </a:p>
          <a:p>
            <a:r>
              <a:rPr lang="hr-HR" dirty="0"/>
              <a:t>interesa</a:t>
            </a:r>
          </a:p>
          <a:p>
            <a:r>
              <a:rPr lang="hr-HR" dirty="0"/>
              <a:t>• U ostalim slučajevima tijelo javne vlasti rješenjem će odbiti zahtjev</a:t>
            </a:r>
          </a:p>
          <a:p>
            <a:r>
              <a:rPr lang="hr-HR" dirty="0"/>
              <a:t>(ako se traži informacija koja se ne smatra informacijom i </a:t>
            </a:r>
            <a:r>
              <a:rPr lang="hr-HR" dirty="0" err="1"/>
              <a:t>sl</a:t>
            </a:r>
            <a:r>
              <a:rPr lang="hr-HR" dirty="0"/>
              <a:t>.)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ODBACIVANJE ZAHTJEVA RJEŠENJEM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• Tijelo javne vlasti rješenjem će odbaciti zahtjev ako:</a:t>
            </a:r>
          </a:p>
          <a:p>
            <a:endParaRPr lang="hr-HR" dirty="0"/>
          </a:p>
          <a:p>
            <a:r>
              <a:rPr lang="hr-HR" dirty="0" smtClean="0"/>
              <a:t> 1.  ne posjeduje informaciju 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2.   te nema saznanja gdje se informacija nalazi</a:t>
            </a:r>
            <a:endParaRPr lang="hr-H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RJEŠENJE O PRISTUPU INFORMACIJI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Tijelo javne vlasti </a:t>
            </a:r>
            <a:r>
              <a:rPr lang="hr-HR" dirty="0">
                <a:solidFill>
                  <a:srgbClr val="FF0000"/>
                </a:solidFill>
              </a:rPr>
              <a:t>donosi rješenje kad korisniku omogućuje </a:t>
            </a:r>
            <a:r>
              <a:rPr lang="hr-HR" dirty="0" smtClean="0">
                <a:solidFill>
                  <a:srgbClr val="FF0000"/>
                </a:solidFill>
              </a:rPr>
              <a:t>pristup </a:t>
            </a:r>
            <a:r>
              <a:rPr lang="vi-VN" dirty="0" smtClean="0">
                <a:solidFill>
                  <a:srgbClr val="FF0000"/>
                </a:solidFill>
              </a:rPr>
              <a:t>traženoj </a:t>
            </a:r>
            <a:r>
              <a:rPr lang="vi-VN" dirty="0">
                <a:solidFill>
                  <a:srgbClr val="FF0000"/>
                </a:solidFill>
              </a:rPr>
              <a:t>informaciji </a:t>
            </a:r>
            <a:r>
              <a:rPr lang="vi-VN" dirty="0"/>
              <a:t>uz provođenje testa razmjernosti i javnog</a:t>
            </a:r>
          </a:p>
          <a:p>
            <a:r>
              <a:rPr lang="hr-HR" dirty="0"/>
              <a:t>interesa</a:t>
            </a:r>
          </a:p>
          <a:p>
            <a:r>
              <a:rPr lang="hr-HR" dirty="0"/>
              <a:t>• U ostalim slučajevima tijelo javne vlasti rješenjem će odbiti zahtjev</a:t>
            </a:r>
          </a:p>
          <a:p>
            <a:r>
              <a:rPr lang="hr-HR" dirty="0"/>
              <a:t>(ako se traži informacija koja se ne smatra informacijom i </a:t>
            </a:r>
            <a:r>
              <a:rPr lang="hr-HR" dirty="0" err="1"/>
              <a:t>sl</a:t>
            </a:r>
            <a:r>
              <a:rPr lang="hr-HR" dirty="0"/>
              <a:t>.)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ODBIJANJE ZAHTJEVA RJEŠENJEM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U ostalim slučajevima tijelo javne vlasti rješenjem će odbiti zahtjev</a:t>
            </a:r>
          </a:p>
          <a:p>
            <a:endParaRPr lang="hr-HR" dirty="0" smtClean="0"/>
          </a:p>
          <a:p>
            <a:r>
              <a:rPr lang="hr-HR" dirty="0" smtClean="0"/>
              <a:t>(</a:t>
            </a:r>
            <a:r>
              <a:rPr lang="hr-HR" dirty="0"/>
              <a:t>ako se traži informacija koja se ne smatra informacijom i </a:t>
            </a:r>
            <a:r>
              <a:rPr lang="hr-HR" dirty="0" err="1"/>
              <a:t>sl</a:t>
            </a:r>
            <a:r>
              <a:rPr lang="hr-HR" dirty="0"/>
              <a:t>.)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ŽALBA I UPRAVNI SPOR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Protiv rješenja tijela javne vlasti može se izjaviti žalba</a:t>
            </a:r>
          </a:p>
          <a:p>
            <a:r>
              <a:rPr lang="hr-HR" dirty="0"/>
              <a:t>Povjereniku za informiranje</a:t>
            </a:r>
          </a:p>
          <a:p>
            <a:r>
              <a:rPr lang="hr-HR" dirty="0"/>
              <a:t>• Povjerenik je dužan rješenje o žalbi donijeti i dostaviti stranki </a:t>
            </a:r>
            <a:r>
              <a:rPr lang="hr-HR" dirty="0" smtClean="0"/>
              <a:t>u </a:t>
            </a:r>
            <a:r>
              <a:rPr lang="pl-PL" dirty="0" smtClean="0"/>
              <a:t>roku </a:t>
            </a:r>
            <a:r>
              <a:rPr lang="pl-PL" dirty="0"/>
              <a:t>od 30 dana od dana predaje uredne žalbe</a:t>
            </a:r>
          </a:p>
          <a:p>
            <a:r>
              <a:rPr lang="hr-HR" dirty="0"/>
              <a:t>• Protiv rješenja Povjerenika žalba nije dopuštena ali se </a:t>
            </a:r>
            <a:r>
              <a:rPr lang="hr-HR" dirty="0" smtClean="0"/>
              <a:t>tužbom može </a:t>
            </a:r>
            <a:r>
              <a:rPr lang="hr-HR" dirty="0"/>
              <a:t>pokrenuti upravni spor pred Visokim upravnim sudom RH</a:t>
            </a:r>
          </a:p>
          <a:p>
            <a:r>
              <a:rPr lang="pl-PL" dirty="0"/>
              <a:t>• Visoki upravni sud RH o tužbi mora donijeti odluku u roku od </a:t>
            </a:r>
            <a:r>
              <a:rPr lang="pl-PL" dirty="0" smtClean="0"/>
              <a:t>90</a:t>
            </a:r>
            <a:r>
              <a:rPr lang="hr-HR" dirty="0" smtClean="0"/>
              <a:t>dana</a:t>
            </a:r>
            <a:endParaRPr lang="hr-H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PONOVNA UPORABA INFORMACIJA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Svaki korisnik ima pravo na ponovnu uporabu informacija u</a:t>
            </a:r>
          </a:p>
          <a:p>
            <a:r>
              <a:rPr lang="hr-HR" dirty="0"/>
              <a:t>komercijalne ili nekomercijalne svrhe</a:t>
            </a:r>
          </a:p>
          <a:p>
            <a:r>
              <a:rPr lang="hr-HR" dirty="0"/>
              <a:t>• Tijelo javne vlasti odlučit će o zahtjevu za ponovnu uporabu</a:t>
            </a:r>
          </a:p>
          <a:p>
            <a:r>
              <a:rPr lang="pl-PL" dirty="0"/>
              <a:t>informacija u roku od 15 dana od dana podnošenja urednog</a:t>
            </a:r>
          </a:p>
          <a:p>
            <a:r>
              <a:rPr lang="hr-HR" dirty="0"/>
              <a:t>zahtjeva</a:t>
            </a:r>
          </a:p>
          <a:p>
            <a:r>
              <a:rPr lang="hr-HR" dirty="0"/>
              <a:t>• Tijelo javne vlasti ne donosi rješenje o zahtjevu kad omogućuje</a:t>
            </a:r>
          </a:p>
          <a:p>
            <a:r>
              <a:rPr lang="hr-HR" dirty="0"/>
              <a:t>ponovnu uporabu informacija</a:t>
            </a:r>
          </a:p>
          <a:p>
            <a:r>
              <a:rPr lang="hr-HR" dirty="0"/>
              <a:t>• Tijelo javne vlasti ne naplaćuje naknadu za ponovnu uporabu</a:t>
            </a:r>
          </a:p>
          <a:p>
            <a:r>
              <a:rPr lang="hr-HR" dirty="0"/>
              <a:t>informacija ako iste informacije objavljuje besplatno putem</a:t>
            </a:r>
          </a:p>
          <a:p>
            <a:r>
              <a:rPr lang="hr-HR" dirty="0"/>
              <a:t>interneta</a:t>
            </a:r>
          </a:p>
          <a:p>
            <a:r>
              <a:rPr lang="pl-PL" dirty="0"/>
              <a:t>• Uvjeti za ponovnu uporabu informacija ne smiju biti</a:t>
            </a:r>
          </a:p>
          <a:p>
            <a:r>
              <a:rPr lang="hr-HR" dirty="0"/>
              <a:t>diskriminirajući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 A K L J U Č A K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1. </a:t>
            </a:r>
            <a:r>
              <a:rPr lang="en-US" b="1" dirty="0" err="1" smtClean="0"/>
              <a:t>Tijela</a:t>
            </a:r>
            <a:r>
              <a:rPr lang="en-US" b="1" dirty="0" smtClean="0"/>
              <a:t> </a:t>
            </a:r>
            <a:r>
              <a:rPr lang="en-US" b="1" dirty="0" err="1" smtClean="0"/>
              <a:t>javne</a:t>
            </a:r>
            <a:r>
              <a:rPr lang="en-US" b="1" dirty="0" smtClean="0"/>
              <a:t> </a:t>
            </a:r>
            <a:r>
              <a:rPr lang="en-US" b="1" dirty="0" err="1" smtClean="0"/>
              <a:t>vlast</a:t>
            </a:r>
            <a:r>
              <a:rPr lang="hr-HR" b="1" dirty="0" smtClean="0"/>
              <a:t>i – ODGOJNO OBRAZOVNE USTANOVE </a:t>
            </a:r>
            <a:r>
              <a:rPr lang="en-US" b="1" dirty="0" smtClean="0"/>
              <a:t> </a:t>
            </a:r>
            <a:r>
              <a:rPr lang="en-US" b="1" dirty="0" err="1" smtClean="0"/>
              <a:t>obvezna</a:t>
            </a:r>
            <a:r>
              <a:rPr lang="en-US" b="1" dirty="0" smtClean="0"/>
              <a:t> </a:t>
            </a:r>
            <a:r>
              <a:rPr lang="en-US" b="1" dirty="0" err="1" smtClean="0"/>
              <a:t>su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internetskim</a:t>
            </a:r>
            <a:r>
              <a:rPr lang="en-US" b="1" dirty="0" smtClean="0"/>
              <a:t> </a:t>
            </a:r>
            <a:r>
              <a:rPr lang="en-US" b="1" dirty="0" err="1" smtClean="0"/>
              <a:t>stranicama</a:t>
            </a:r>
            <a:r>
              <a:rPr lang="en-US" b="1" dirty="0" smtClean="0"/>
              <a:t> </a:t>
            </a:r>
            <a:r>
              <a:rPr lang="en-US" b="1" dirty="0" err="1" smtClean="0"/>
              <a:t>objaviti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lako</a:t>
            </a:r>
            <a:r>
              <a:rPr lang="en-US" b="1" dirty="0" smtClean="0"/>
              <a:t> </a:t>
            </a:r>
            <a:r>
              <a:rPr lang="en-US" b="1" dirty="0" err="1" smtClean="0"/>
              <a:t>pretraživ</a:t>
            </a:r>
            <a:r>
              <a:rPr lang="en-US" b="1" dirty="0" smtClean="0"/>
              <a:t> </a:t>
            </a:r>
            <a:r>
              <a:rPr lang="en-US" b="1" dirty="0" err="1" smtClean="0"/>
              <a:t>način</a:t>
            </a:r>
            <a:r>
              <a:rPr lang="en-US" b="1" dirty="0" smtClean="0"/>
              <a:t>: </a:t>
            </a:r>
            <a:endParaRPr lang="hr-HR" b="1" dirty="0" smtClean="0"/>
          </a:p>
          <a:p>
            <a:r>
              <a:rPr lang="hr-HR" b="1" dirty="0" smtClean="0"/>
              <a:t>1)</a:t>
            </a:r>
            <a:r>
              <a:rPr lang="en-US" b="1" dirty="0" err="1" smtClean="0"/>
              <a:t>zakone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ostale</a:t>
            </a:r>
            <a:r>
              <a:rPr lang="en-US" b="1" dirty="0" smtClean="0"/>
              <a:t> </a:t>
            </a:r>
            <a:r>
              <a:rPr lang="en-US" b="1" dirty="0" err="1" smtClean="0"/>
              <a:t>propise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odnose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njihovo</a:t>
            </a:r>
            <a:r>
              <a:rPr lang="en-US" b="1" dirty="0" smtClean="0"/>
              <a:t> </a:t>
            </a:r>
            <a:r>
              <a:rPr lang="en-US" b="1" dirty="0" err="1" smtClean="0"/>
              <a:t>područje</a:t>
            </a:r>
            <a:r>
              <a:rPr lang="en-US" b="1" dirty="0" smtClean="0"/>
              <a:t> </a:t>
            </a:r>
            <a:r>
              <a:rPr lang="en-US" b="1" dirty="0" err="1" smtClean="0"/>
              <a:t>rada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2) </a:t>
            </a:r>
            <a:r>
              <a:rPr lang="en-US" b="1" dirty="0" err="1" smtClean="0"/>
              <a:t>opće</a:t>
            </a:r>
            <a:r>
              <a:rPr lang="en-US" b="1" dirty="0" smtClean="0"/>
              <a:t> </a:t>
            </a:r>
            <a:r>
              <a:rPr lang="en-US" b="1" dirty="0" err="1" smtClean="0"/>
              <a:t>akte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odluke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donose</a:t>
            </a:r>
            <a:r>
              <a:rPr lang="en-US" b="1" dirty="0" smtClean="0"/>
              <a:t>, </a:t>
            </a:r>
            <a:r>
              <a:rPr lang="en-US" b="1" dirty="0" err="1" smtClean="0"/>
              <a:t>kojima</a:t>
            </a:r>
            <a:r>
              <a:rPr lang="en-US" b="1" dirty="0" smtClean="0"/>
              <a:t> se </a:t>
            </a:r>
            <a:r>
              <a:rPr lang="en-US" b="1" dirty="0" err="1" smtClean="0"/>
              <a:t>utječe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interese</a:t>
            </a:r>
            <a:r>
              <a:rPr lang="en-US" b="1" dirty="0" smtClean="0"/>
              <a:t> </a:t>
            </a:r>
            <a:r>
              <a:rPr lang="en-US" b="1" dirty="0" err="1" smtClean="0"/>
              <a:t>korisnika</a:t>
            </a:r>
            <a:r>
              <a:rPr lang="en-US" b="1" dirty="0" smtClean="0"/>
              <a:t>, s </a:t>
            </a:r>
            <a:r>
              <a:rPr lang="en-US" b="1" dirty="0" err="1" smtClean="0"/>
              <a:t>razlozima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njihovo</a:t>
            </a:r>
            <a:r>
              <a:rPr lang="en-US" b="1" dirty="0" smtClean="0"/>
              <a:t> </a:t>
            </a:r>
            <a:r>
              <a:rPr lang="en-US" b="1" dirty="0" err="1" smtClean="0"/>
              <a:t>donošenje</a:t>
            </a:r>
            <a:r>
              <a:rPr lang="en-US" b="1" dirty="0" smtClean="0"/>
              <a:t>; </a:t>
            </a:r>
            <a:r>
              <a:rPr lang="hr-HR" b="1" dirty="0" smtClean="0"/>
              <a:t> </a:t>
            </a:r>
          </a:p>
          <a:p>
            <a:r>
              <a:rPr lang="hr-HR" b="1" dirty="0" smtClean="0"/>
              <a:t>Dalje vidi prilog  </a:t>
            </a:r>
          </a:p>
          <a:p>
            <a:endParaRPr lang="hr-HR" b="1" dirty="0" smtClean="0"/>
          </a:p>
          <a:p>
            <a:r>
              <a:rPr lang="hr-HR" b="1" smtClean="0"/>
              <a:t>Radionica</a:t>
            </a:r>
            <a:endParaRPr lang="hr-H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Postupak i obrasci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1 korak</a:t>
            </a:r>
          </a:p>
          <a:p>
            <a:r>
              <a:rPr lang="hr-HR" dirty="0" smtClean="0"/>
              <a:t>Korisnik ostvaruje pravo na pristup informaciji 1- </a:t>
            </a:r>
            <a:r>
              <a:rPr lang="hr-HR" dirty="0" smtClean="0">
                <a:solidFill>
                  <a:srgbClr val="FF0000"/>
                </a:solidFill>
              </a:rPr>
              <a:t>podnošenjem usmenog ili pisanog zahtjeva </a:t>
            </a:r>
            <a:r>
              <a:rPr lang="hr-HR" dirty="0" smtClean="0"/>
              <a:t>nadležnom tijelu javne vlasti. </a:t>
            </a:r>
          </a:p>
          <a:p>
            <a:endParaRPr lang="hr-HR" dirty="0" smtClean="0"/>
          </a:p>
          <a:p>
            <a:r>
              <a:rPr lang="hr-HR" dirty="0" smtClean="0"/>
              <a:t>Ako je zahtjev podnesen usmeno ili putem telefona, sastavit će se </a:t>
            </a:r>
            <a:r>
              <a:rPr lang="hr-HR" dirty="0" smtClean="0">
                <a:solidFill>
                  <a:srgbClr val="FF0000"/>
                </a:solidFill>
              </a:rPr>
              <a:t>službena bilješka, a ako je podnesen putem elektroničke komunikacije, smatrat će se da je podnesen pisani zahtjev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 navodi razloge – ne plaća upravne i sudske pristojbe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Podnositelj zahtjeva nije obvezan navesti razloge zbog kojih traži pristup informaciji, niti je obvezan pozvati se na primjenu  Zakona.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Na pristup informacijama u postupcima pred tijelima javne vlasti </a:t>
            </a:r>
            <a:r>
              <a:rPr lang="hr-HR" dirty="0" smtClean="0">
                <a:solidFill>
                  <a:srgbClr val="FF0000"/>
                </a:solidFill>
              </a:rPr>
              <a:t>ne plaćaju se upravne i sudske pristojbe.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se ne smatra zahtjevom?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Ne smatra se zahtjevom za pristup informacijama </a:t>
            </a:r>
            <a:r>
              <a:rPr lang="hr-HR" dirty="0" smtClean="0">
                <a:solidFill>
                  <a:srgbClr val="FF0000"/>
                </a:solidFill>
              </a:rPr>
              <a:t>traženje uvida u cjelokupni spis predmeta, objašnjenja ili uputa vezanih uz ostvarivanje nekog prava ili izvršavanje obveze, izrade analize ili tumačenja nekog propisa, kao ni stvaranje nove informacije.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je korisnik informacija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Korisnik </a:t>
            </a:r>
            <a:r>
              <a:rPr lang="pl-PL" dirty="0"/>
              <a:t>prava na pristup informacijama i </a:t>
            </a:r>
            <a:r>
              <a:rPr lang="pl-PL" dirty="0" smtClean="0"/>
              <a:t>ponovnu uporabu </a:t>
            </a:r>
            <a:r>
              <a:rPr lang="pl-PL" dirty="0"/>
              <a:t>informacije je </a:t>
            </a:r>
            <a:r>
              <a:rPr lang="pl-PL" dirty="0">
                <a:solidFill>
                  <a:srgbClr val="FF0000"/>
                </a:solidFill>
              </a:rPr>
              <a:t>svaka domaća ili strana fizička </a:t>
            </a:r>
            <a:r>
              <a:rPr lang="pl-PL" dirty="0" smtClean="0">
                <a:solidFill>
                  <a:srgbClr val="FF0000"/>
                </a:solidFill>
              </a:rPr>
              <a:t>i </a:t>
            </a:r>
            <a:r>
              <a:rPr lang="hr-HR" dirty="0" smtClean="0">
                <a:solidFill>
                  <a:srgbClr val="FF0000"/>
                </a:solidFill>
              </a:rPr>
              <a:t>pravna </a:t>
            </a:r>
            <a:r>
              <a:rPr lang="hr-HR" dirty="0">
                <a:solidFill>
                  <a:srgbClr val="FF0000"/>
                </a:solidFill>
              </a:rPr>
              <a:t>osoba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Nepotpun i nerazumljiv zahtjev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slučaju </a:t>
            </a:r>
            <a:r>
              <a:rPr lang="hr-HR" dirty="0" smtClean="0">
                <a:solidFill>
                  <a:srgbClr val="FF0000"/>
                </a:solidFill>
              </a:rPr>
              <a:t>nepotpunog ili nerazumljivog </a:t>
            </a:r>
            <a:r>
              <a:rPr lang="hr-HR" dirty="0" smtClean="0"/>
              <a:t>zahtjeva tijelo javne vlasti će bez odgode pozvati podnositelja zahtjeva da ga </a:t>
            </a:r>
            <a:r>
              <a:rPr lang="hr-HR" dirty="0" smtClean="0">
                <a:solidFill>
                  <a:srgbClr val="FF0000"/>
                </a:solidFill>
              </a:rPr>
              <a:t>ispravi u roku od pet dana od dana zaprimanja poziva</a:t>
            </a:r>
            <a:r>
              <a:rPr lang="hr-HR" dirty="0" smtClean="0"/>
              <a:t> za ispravak. </a:t>
            </a:r>
          </a:p>
          <a:p>
            <a:endParaRPr lang="hr-HR" dirty="0" smtClean="0"/>
          </a:p>
          <a:p>
            <a:r>
              <a:rPr lang="hr-HR" dirty="0" smtClean="0"/>
              <a:t>Ako podnositelj zahtjeva ne ispravi zahtjev na odgovarajući način, a na temelju dostavljenog se ne može sa sigurnošću utvrditi o kojoj se traženoj informaciji radi, tijelo javne vlasti </a:t>
            </a:r>
            <a:r>
              <a:rPr lang="hr-HR" dirty="0" smtClean="0">
                <a:solidFill>
                  <a:srgbClr val="FF0000"/>
                </a:solidFill>
              </a:rPr>
              <a:t>odbacit će zahtjev rješenjem. 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Tijelo ne posjeduje informaciju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r>
              <a:rPr lang="hr-HR" dirty="0" smtClean="0"/>
              <a:t>Ako tijelo javne vlasti </a:t>
            </a:r>
            <a:r>
              <a:rPr lang="hr-HR" dirty="0" smtClean="0">
                <a:solidFill>
                  <a:srgbClr val="FF0000"/>
                </a:solidFill>
              </a:rPr>
              <a:t>ne posjeduje informaciju</a:t>
            </a:r>
            <a:r>
              <a:rPr lang="hr-HR" dirty="0" smtClean="0"/>
              <a:t>, a ima saznanja o tijelu koje je posjeduje, dužno je, bez odgode, a najkasnije </a:t>
            </a:r>
            <a:r>
              <a:rPr lang="hr-HR" dirty="0" smtClean="0">
                <a:solidFill>
                  <a:srgbClr val="FF0000"/>
                </a:solidFill>
              </a:rPr>
              <a:t>u roku od osam dana od zaprimanja zahtjeva, </a:t>
            </a:r>
            <a:r>
              <a:rPr lang="hr-HR" dirty="0" smtClean="0"/>
              <a:t>ustupiti zahtjev tome tijelu, a o čemu će obavijestiti podnositelja. </a:t>
            </a:r>
          </a:p>
          <a:p>
            <a:endParaRPr lang="hr-HR" dirty="0" smtClean="0"/>
          </a:p>
          <a:p>
            <a:r>
              <a:rPr lang="hr-HR" dirty="0" smtClean="0"/>
              <a:t>Rokovi ostvarivanja prava na pristup informaciji računaju se </a:t>
            </a:r>
            <a:r>
              <a:rPr lang="hr-HR" dirty="0" smtClean="0">
                <a:solidFill>
                  <a:srgbClr val="FF0000"/>
                </a:solidFill>
              </a:rPr>
              <a:t>od dana kada je nadležno tijelo javne vlasti zaprimilo ustupljeni zahtjev. 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Klasificirana stupnjem tajnosti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vi-VN" dirty="0" smtClean="0"/>
              <a:t>Ako tijelo javne vlasti zaprimi zahtjev za pristup informaciji koja je </a:t>
            </a:r>
            <a:r>
              <a:rPr lang="vi-VN" dirty="0" smtClean="0">
                <a:solidFill>
                  <a:srgbClr val="FF0000"/>
                </a:solidFill>
              </a:rPr>
              <a:t>klasificirana stupnjem tajnosti, sukladno zakonu kojim se uređuje tajnost podataka</a:t>
            </a:r>
            <a:r>
              <a:rPr lang="vi-VN" dirty="0" smtClean="0"/>
              <a:t>, a NIJE NJEZIN VLASNIK, dužno je bez odgode, a najkasnije u </a:t>
            </a:r>
            <a:r>
              <a:rPr lang="vi-VN" b="1" dirty="0" smtClean="0"/>
              <a:t>roku od osam dana od zaprimanja zahtjeva, ustupiti zahtjev vlasniku informacije</a:t>
            </a:r>
            <a:r>
              <a:rPr lang="vi-VN" dirty="0" smtClean="0"/>
              <a:t>, o čemu će obavijestiti podnositelja.</a:t>
            </a:r>
            <a:endParaRPr lang="hr-H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Međunarodna informacija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Ako tijelo javne vlasti zaprimi zahtjev </a:t>
            </a:r>
            <a:r>
              <a:rPr lang="vi-VN" dirty="0" smtClean="0">
                <a:solidFill>
                  <a:srgbClr val="FF0000"/>
                </a:solidFill>
              </a:rPr>
              <a:t>za pristup međunarodnoj informaciji, </a:t>
            </a:r>
            <a:r>
              <a:rPr lang="vi-VN" dirty="0" smtClean="0"/>
              <a:t>dužno je bez odgode, </a:t>
            </a:r>
            <a:r>
              <a:rPr lang="vi-VN" dirty="0" smtClean="0">
                <a:solidFill>
                  <a:srgbClr val="FF0000"/>
                </a:solidFill>
              </a:rPr>
              <a:t>a najkasnije u roku od osam dana od zaprimanja zahtjeva, ustupiti isti vlasniku informacije</a:t>
            </a:r>
            <a:r>
              <a:rPr lang="vi-VN" dirty="0" smtClean="0"/>
              <a:t>, o čemu će obavijestiti podnositelja. Iznimno, tijelo javne vlasti postupit će po zaprimljenom zahtjevu za pristup međunarodnoj informaciji, ako </a:t>
            </a:r>
            <a:r>
              <a:rPr lang="vi-VN" dirty="0" smtClean="0">
                <a:solidFill>
                  <a:srgbClr val="FF0000"/>
                </a:solidFill>
              </a:rPr>
              <a:t>je iz same informacije nedvojbeno vidljivo da je ona namijenjena neposrednoj objavi. </a:t>
            </a:r>
            <a:endParaRPr lang="hr-HR" dirty="0" smtClean="0">
              <a:solidFill>
                <a:srgbClr val="FF0000"/>
              </a:solidFill>
            </a:endParaRPr>
          </a:p>
          <a:p>
            <a:endParaRPr lang="hr-HR" dirty="0" smtClean="0"/>
          </a:p>
          <a:p>
            <a:r>
              <a:rPr lang="vi-VN" dirty="0" smtClean="0"/>
              <a:t>Na temelju zahtjeva za pristup informaciji tijelo javne vlasti će </a:t>
            </a:r>
            <a:r>
              <a:rPr lang="vi-VN" dirty="0" smtClean="0">
                <a:solidFill>
                  <a:srgbClr val="FF0000"/>
                </a:solidFill>
              </a:rPr>
              <a:t>odlučiti najkasnije u roku od 15 dana od dana podnošenja urednog zahtjeva</a:t>
            </a:r>
            <a:r>
              <a:rPr lang="vi-VN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3) </a:t>
            </a:r>
            <a:r>
              <a:rPr lang="en-US" b="1" dirty="0" err="1" smtClean="0"/>
              <a:t>nacrte</a:t>
            </a:r>
            <a:r>
              <a:rPr lang="en-US" b="1" dirty="0" smtClean="0"/>
              <a:t> </a:t>
            </a:r>
            <a:r>
              <a:rPr lang="en-US" b="1" dirty="0" err="1" smtClean="0"/>
              <a:t>zakona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drugih</a:t>
            </a:r>
            <a:r>
              <a:rPr lang="en-US" b="1" dirty="0" smtClean="0"/>
              <a:t> </a:t>
            </a:r>
            <a:r>
              <a:rPr lang="en-US" b="1" dirty="0" err="1" smtClean="0"/>
              <a:t>propisa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općih</a:t>
            </a:r>
            <a:r>
              <a:rPr lang="en-US" b="1" dirty="0" smtClean="0"/>
              <a:t> </a:t>
            </a:r>
            <a:r>
              <a:rPr lang="en-US" b="1" dirty="0" err="1" smtClean="0"/>
              <a:t>akata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donose</a:t>
            </a:r>
            <a:r>
              <a:rPr lang="en-US" b="1" dirty="0" smtClean="0"/>
              <a:t>, </a:t>
            </a:r>
            <a:r>
              <a:rPr lang="en-US" b="1" dirty="0" err="1" smtClean="0"/>
              <a:t>sukladno</a:t>
            </a:r>
            <a:r>
              <a:rPr lang="en-US" b="1" dirty="0" smtClean="0"/>
              <a:t> </a:t>
            </a:r>
            <a:r>
              <a:rPr lang="en-US" b="1" dirty="0" err="1" smtClean="0"/>
              <a:t>odredbama</a:t>
            </a:r>
            <a:r>
              <a:rPr lang="en-US" b="1" dirty="0" smtClean="0"/>
              <a:t> </a:t>
            </a:r>
            <a:r>
              <a:rPr lang="en-US" b="1" dirty="0" err="1" smtClean="0"/>
              <a:t>članka</a:t>
            </a:r>
            <a:r>
              <a:rPr lang="en-US" b="1" dirty="0" smtClean="0"/>
              <a:t> 11. </a:t>
            </a:r>
            <a:r>
              <a:rPr lang="en-US" b="1" dirty="0" err="1" smtClean="0"/>
              <a:t>Zakona</a:t>
            </a:r>
            <a:r>
              <a:rPr lang="en-US" b="1" dirty="0" smtClean="0"/>
              <a:t> o </a:t>
            </a:r>
            <a:r>
              <a:rPr lang="en-US" b="1" dirty="0" err="1" smtClean="0"/>
              <a:t>pravu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pristup</a:t>
            </a:r>
            <a:r>
              <a:rPr lang="en-US" b="1" dirty="0" smtClean="0"/>
              <a:t> </a:t>
            </a:r>
            <a:r>
              <a:rPr lang="en-US" b="1" dirty="0" err="1" smtClean="0"/>
              <a:t>informacijama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4) </a:t>
            </a:r>
            <a:r>
              <a:rPr lang="en-US" b="1" dirty="0" err="1" smtClean="0"/>
              <a:t>godišnje</a:t>
            </a:r>
            <a:r>
              <a:rPr lang="en-US" b="1" dirty="0" smtClean="0"/>
              <a:t> </a:t>
            </a:r>
            <a:r>
              <a:rPr lang="en-US" b="1" dirty="0" err="1" smtClean="0"/>
              <a:t>planove</a:t>
            </a:r>
            <a:r>
              <a:rPr lang="en-US" b="1" dirty="0" smtClean="0"/>
              <a:t>, </a:t>
            </a:r>
            <a:r>
              <a:rPr lang="en-US" b="1" dirty="0" err="1" smtClean="0"/>
              <a:t>programe</a:t>
            </a:r>
            <a:r>
              <a:rPr lang="en-US" b="1" dirty="0" smtClean="0"/>
              <a:t>, strategize, </a:t>
            </a:r>
            <a:r>
              <a:rPr lang="en-US" b="1" dirty="0" err="1" smtClean="0"/>
              <a:t>upute</a:t>
            </a:r>
            <a:r>
              <a:rPr lang="en-US" b="1" dirty="0" smtClean="0"/>
              <a:t>, </a:t>
            </a:r>
            <a:r>
              <a:rPr lang="en-US" b="1" dirty="0" err="1" smtClean="0"/>
              <a:t>izvještaje</a:t>
            </a:r>
            <a:r>
              <a:rPr lang="en-US" b="1" dirty="0" smtClean="0"/>
              <a:t> o </a:t>
            </a:r>
            <a:r>
              <a:rPr lang="en-US" b="1" dirty="0" err="1" smtClean="0"/>
              <a:t>radu</a:t>
            </a:r>
            <a:r>
              <a:rPr lang="en-US" b="1" dirty="0" smtClean="0"/>
              <a:t>, </a:t>
            </a:r>
            <a:r>
              <a:rPr lang="en-US" b="1" dirty="0" err="1" smtClean="0"/>
              <a:t>financijska</a:t>
            </a:r>
            <a:r>
              <a:rPr lang="en-US" b="1" dirty="0" smtClean="0"/>
              <a:t> </a:t>
            </a:r>
            <a:r>
              <a:rPr lang="en-US" b="1" dirty="0" err="1" smtClean="0"/>
              <a:t>izvješća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druge</a:t>
            </a:r>
            <a:r>
              <a:rPr lang="en-US" b="1" dirty="0" smtClean="0"/>
              <a:t> </a:t>
            </a:r>
            <a:r>
              <a:rPr lang="en-US" b="1" dirty="0" err="1" smtClean="0"/>
              <a:t>odgovarajuće</a:t>
            </a:r>
            <a:r>
              <a:rPr lang="en-US" b="1" dirty="0" smtClean="0"/>
              <a:t> </a:t>
            </a:r>
            <a:r>
              <a:rPr lang="en-US" b="1" dirty="0" err="1" smtClean="0"/>
              <a:t>dokumente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odnose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područje</a:t>
            </a:r>
            <a:r>
              <a:rPr lang="en-US" b="1" dirty="0" smtClean="0"/>
              <a:t> </a:t>
            </a:r>
            <a:r>
              <a:rPr lang="en-US" b="1" dirty="0" err="1" smtClean="0"/>
              <a:t>rada</a:t>
            </a:r>
            <a:r>
              <a:rPr lang="en-US" b="1" dirty="0" smtClean="0"/>
              <a:t> </a:t>
            </a:r>
            <a:r>
              <a:rPr lang="en-US" b="1" dirty="0" err="1" smtClean="0"/>
              <a:t>tijela</a:t>
            </a:r>
            <a:r>
              <a:rPr lang="en-US" b="1" dirty="0" smtClean="0"/>
              <a:t> </a:t>
            </a:r>
            <a:r>
              <a:rPr lang="en-US" b="1" dirty="0" err="1" smtClean="0"/>
              <a:t>javne</a:t>
            </a:r>
            <a:r>
              <a:rPr lang="en-US" b="1" dirty="0" smtClean="0"/>
              <a:t> </a:t>
            </a:r>
            <a:r>
              <a:rPr lang="en-US" b="1" dirty="0" err="1" smtClean="0"/>
              <a:t>vlasti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5) </a:t>
            </a:r>
            <a:r>
              <a:rPr lang="en-US" b="1" dirty="0" err="1" smtClean="0"/>
              <a:t>podatke</a:t>
            </a:r>
            <a:r>
              <a:rPr lang="en-US" b="1" dirty="0" smtClean="0"/>
              <a:t> o </a:t>
            </a:r>
            <a:r>
              <a:rPr lang="en-US" b="1" dirty="0" err="1" smtClean="0"/>
              <a:t>izvoru</a:t>
            </a:r>
            <a:r>
              <a:rPr lang="en-US" b="1" dirty="0" smtClean="0"/>
              <a:t> </a:t>
            </a:r>
            <a:r>
              <a:rPr lang="en-US" b="1" dirty="0" err="1" smtClean="0"/>
              <a:t>financiranja</a:t>
            </a:r>
            <a:r>
              <a:rPr lang="en-US" b="1" dirty="0" smtClean="0"/>
              <a:t>, </a:t>
            </a:r>
            <a:r>
              <a:rPr lang="en-US" b="1" dirty="0" err="1" smtClean="0"/>
              <a:t>proračunu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izvršenju</a:t>
            </a:r>
            <a:r>
              <a:rPr lang="en-US" b="1" dirty="0" smtClean="0"/>
              <a:t> </a:t>
            </a:r>
            <a:r>
              <a:rPr lang="en-US" b="1" dirty="0" err="1" smtClean="0"/>
              <a:t>proračuna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6) </a:t>
            </a:r>
            <a:r>
              <a:rPr lang="en-US" b="1" dirty="0" err="1" smtClean="0"/>
              <a:t>informacije</a:t>
            </a:r>
            <a:r>
              <a:rPr lang="en-US" b="1" dirty="0" smtClean="0"/>
              <a:t> o </a:t>
            </a:r>
            <a:r>
              <a:rPr lang="en-US" b="1" dirty="0" err="1" smtClean="0"/>
              <a:t>dodijeljenim</a:t>
            </a:r>
            <a:r>
              <a:rPr lang="en-US" b="1" dirty="0" smtClean="0"/>
              <a:t> </a:t>
            </a:r>
            <a:r>
              <a:rPr lang="en-US" b="1" dirty="0" err="1" smtClean="0"/>
              <a:t>potporama</a:t>
            </a:r>
            <a:r>
              <a:rPr lang="en-US" b="1" dirty="0" smtClean="0"/>
              <a:t>, </a:t>
            </a:r>
            <a:r>
              <a:rPr lang="en-US" b="1" dirty="0" err="1" smtClean="0"/>
              <a:t>bespovratnim</a:t>
            </a:r>
            <a:r>
              <a:rPr lang="en-US" b="1" dirty="0" smtClean="0"/>
              <a:t> </a:t>
            </a:r>
            <a:r>
              <a:rPr lang="en-US" b="1" dirty="0" err="1" smtClean="0"/>
              <a:t>sredstvima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donacijama</a:t>
            </a:r>
            <a:r>
              <a:rPr lang="en-US" b="1" dirty="0" smtClean="0"/>
              <a:t> </a:t>
            </a:r>
            <a:r>
              <a:rPr lang="en-US" b="1" dirty="0" err="1" smtClean="0"/>
              <a:t>uključujući</a:t>
            </a:r>
            <a:r>
              <a:rPr lang="en-US" b="1" dirty="0" smtClean="0"/>
              <a:t> </a:t>
            </a:r>
            <a:r>
              <a:rPr lang="en-US" b="1" dirty="0" err="1" smtClean="0"/>
              <a:t>popis</a:t>
            </a:r>
            <a:r>
              <a:rPr lang="en-US" b="1" dirty="0" smtClean="0"/>
              <a:t> </a:t>
            </a:r>
            <a:r>
              <a:rPr lang="en-US" b="1" dirty="0" err="1" smtClean="0"/>
              <a:t>korisnika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visinu</a:t>
            </a:r>
            <a:r>
              <a:rPr lang="en-US" b="1" dirty="0" smtClean="0"/>
              <a:t> </a:t>
            </a:r>
            <a:r>
              <a:rPr lang="en-US" b="1" dirty="0" err="1" smtClean="0"/>
              <a:t>iznosa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7) </a:t>
            </a:r>
            <a:r>
              <a:rPr lang="en-US" b="1" dirty="0" err="1" smtClean="0"/>
              <a:t>informacije</a:t>
            </a:r>
            <a:r>
              <a:rPr lang="en-US" b="1" dirty="0" smtClean="0"/>
              <a:t> o </a:t>
            </a:r>
            <a:r>
              <a:rPr lang="en-US" b="1" dirty="0" err="1" smtClean="0"/>
              <a:t>svom</a:t>
            </a:r>
            <a:r>
              <a:rPr lang="en-US" b="1" dirty="0" smtClean="0"/>
              <a:t> </a:t>
            </a:r>
            <a:r>
              <a:rPr lang="en-US" b="1" dirty="0" err="1" smtClean="0"/>
              <a:t>unutarnjem</a:t>
            </a:r>
            <a:r>
              <a:rPr lang="en-US" b="1" dirty="0" smtClean="0"/>
              <a:t> </a:t>
            </a:r>
            <a:r>
              <a:rPr lang="en-US" b="1" dirty="0" err="1" smtClean="0"/>
              <a:t>ustrojstvu</a:t>
            </a:r>
            <a:r>
              <a:rPr lang="en-US" b="1" dirty="0" smtClean="0"/>
              <a:t>, s </a:t>
            </a:r>
            <a:r>
              <a:rPr lang="en-US" b="1" dirty="0" err="1" smtClean="0"/>
              <a:t>imenima</a:t>
            </a:r>
            <a:r>
              <a:rPr lang="en-US" b="1" dirty="0" smtClean="0"/>
              <a:t> </a:t>
            </a:r>
            <a:r>
              <a:rPr lang="en-US" b="1" dirty="0" err="1" smtClean="0"/>
              <a:t>čelnika</a:t>
            </a:r>
            <a:r>
              <a:rPr lang="en-US" b="1" dirty="0" smtClean="0"/>
              <a:t> </a:t>
            </a:r>
            <a:r>
              <a:rPr lang="en-US" b="1" dirty="0" err="1" smtClean="0"/>
              <a:t>tijela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voditelja</a:t>
            </a:r>
            <a:r>
              <a:rPr lang="en-US" b="1" dirty="0" smtClean="0"/>
              <a:t> </a:t>
            </a:r>
            <a:r>
              <a:rPr lang="en-US" b="1" dirty="0" err="1" smtClean="0"/>
              <a:t>ustrojstvenih</a:t>
            </a:r>
            <a:r>
              <a:rPr lang="en-US" b="1" dirty="0" smtClean="0"/>
              <a:t> </a:t>
            </a:r>
            <a:r>
              <a:rPr lang="en-US" b="1" dirty="0" err="1" smtClean="0"/>
              <a:t>jedinica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njihovim</a:t>
            </a:r>
            <a:r>
              <a:rPr lang="en-US" b="1" dirty="0" smtClean="0"/>
              <a:t> </a:t>
            </a:r>
            <a:r>
              <a:rPr lang="en-US" b="1" dirty="0" err="1" smtClean="0"/>
              <a:t>podacima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kontakt</a:t>
            </a:r>
            <a:r>
              <a:rPr lang="en-US" b="1" dirty="0" smtClean="0"/>
              <a:t>; </a:t>
            </a:r>
            <a:br>
              <a:rPr lang="en-US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3) </a:t>
            </a:r>
            <a:r>
              <a:rPr lang="en-US" b="1" dirty="0" err="1" smtClean="0"/>
              <a:t>nacrte</a:t>
            </a:r>
            <a:r>
              <a:rPr lang="en-US" b="1" dirty="0" smtClean="0"/>
              <a:t> </a:t>
            </a:r>
            <a:r>
              <a:rPr lang="en-US" b="1" dirty="0" err="1" smtClean="0"/>
              <a:t>zakona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drugih</a:t>
            </a:r>
            <a:r>
              <a:rPr lang="en-US" b="1" dirty="0" smtClean="0"/>
              <a:t> </a:t>
            </a:r>
            <a:r>
              <a:rPr lang="en-US" b="1" dirty="0" err="1" smtClean="0"/>
              <a:t>propisa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općih</a:t>
            </a:r>
            <a:r>
              <a:rPr lang="en-US" b="1" dirty="0" smtClean="0"/>
              <a:t> </a:t>
            </a:r>
            <a:r>
              <a:rPr lang="en-US" b="1" dirty="0" err="1" smtClean="0"/>
              <a:t>akata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donose</a:t>
            </a:r>
            <a:r>
              <a:rPr lang="en-US" b="1" dirty="0" smtClean="0"/>
              <a:t>, </a:t>
            </a:r>
            <a:r>
              <a:rPr lang="en-US" b="1" dirty="0" err="1" smtClean="0"/>
              <a:t>sukladno</a:t>
            </a:r>
            <a:r>
              <a:rPr lang="en-US" b="1" dirty="0" smtClean="0"/>
              <a:t> </a:t>
            </a:r>
            <a:r>
              <a:rPr lang="en-US" b="1" dirty="0" err="1" smtClean="0"/>
              <a:t>odredbama</a:t>
            </a:r>
            <a:r>
              <a:rPr lang="en-US" b="1" dirty="0" smtClean="0"/>
              <a:t> </a:t>
            </a:r>
            <a:r>
              <a:rPr lang="en-US" b="1" dirty="0" err="1" smtClean="0"/>
              <a:t>članka</a:t>
            </a:r>
            <a:r>
              <a:rPr lang="en-US" b="1" dirty="0" smtClean="0"/>
              <a:t> 11. </a:t>
            </a:r>
            <a:r>
              <a:rPr lang="en-US" b="1" dirty="0" err="1" smtClean="0"/>
              <a:t>Zakona</a:t>
            </a:r>
            <a:r>
              <a:rPr lang="en-US" b="1" dirty="0" smtClean="0"/>
              <a:t> o </a:t>
            </a:r>
            <a:r>
              <a:rPr lang="en-US" b="1" dirty="0" err="1" smtClean="0"/>
              <a:t>pravu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pristup</a:t>
            </a:r>
            <a:r>
              <a:rPr lang="en-US" b="1" dirty="0" smtClean="0"/>
              <a:t> </a:t>
            </a:r>
            <a:r>
              <a:rPr lang="en-US" b="1" dirty="0" err="1" smtClean="0"/>
              <a:t>informacijama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4) </a:t>
            </a:r>
            <a:r>
              <a:rPr lang="en-US" b="1" dirty="0" err="1" smtClean="0"/>
              <a:t>godišnje</a:t>
            </a:r>
            <a:r>
              <a:rPr lang="en-US" b="1" dirty="0" smtClean="0"/>
              <a:t> </a:t>
            </a:r>
            <a:r>
              <a:rPr lang="en-US" b="1" dirty="0" err="1" smtClean="0"/>
              <a:t>planove</a:t>
            </a:r>
            <a:r>
              <a:rPr lang="en-US" b="1" dirty="0" smtClean="0"/>
              <a:t>, </a:t>
            </a:r>
            <a:r>
              <a:rPr lang="en-US" b="1" dirty="0" err="1" smtClean="0"/>
              <a:t>programe</a:t>
            </a:r>
            <a:r>
              <a:rPr lang="en-US" b="1" dirty="0" smtClean="0"/>
              <a:t>, strategize, </a:t>
            </a:r>
            <a:r>
              <a:rPr lang="en-US" b="1" dirty="0" err="1" smtClean="0"/>
              <a:t>upute</a:t>
            </a:r>
            <a:r>
              <a:rPr lang="en-US" b="1" dirty="0" smtClean="0"/>
              <a:t>, </a:t>
            </a:r>
            <a:r>
              <a:rPr lang="en-US" b="1" dirty="0" err="1" smtClean="0"/>
              <a:t>izvještaje</a:t>
            </a:r>
            <a:r>
              <a:rPr lang="en-US" b="1" dirty="0" smtClean="0"/>
              <a:t> o </a:t>
            </a:r>
            <a:r>
              <a:rPr lang="en-US" b="1" dirty="0" err="1" smtClean="0"/>
              <a:t>radu</a:t>
            </a:r>
            <a:r>
              <a:rPr lang="en-US" b="1" dirty="0" smtClean="0"/>
              <a:t>, </a:t>
            </a:r>
            <a:r>
              <a:rPr lang="en-US" b="1" dirty="0" err="1" smtClean="0"/>
              <a:t>financijska</a:t>
            </a:r>
            <a:r>
              <a:rPr lang="en-US" b="1" dirty="0" smtClean="0"/>
              <a:t> </a:t>
            </a:r>
            <a:r>
              <a:rPr lang="en-US" b="1" dirty="0" err="1" smtClean="0"/>
              <a:t>izvješća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druge</a:t>
            </a:r>
            <a:r>
              <a:rPr lang="en-US" b="1" dirty="0" smtClean="0"/>
              <a:t> </a:t>
            </a:r>
            <a:r>
              <a:rPr lang="en-US" b="1" dirty="0" err="1" smtClean="0"/>
              <a:t>odgovarajuće</a:t>
            </a:r>
            <a:r>
              <a:rPr lang="en-US" b="1" dirty="0" smtClean="0"/>
              <a:t> </a:t>
            </a:r>
            <a:r>
              <a:rPr lang="en-US" b="1" dirty="0" err="1" smtClean="0"/>
              <a:t>dokumente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odnose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područje</a:t>
            </a:r>
            <a:r>
              <a:rPr lang="en-US" b="1" dirty="0" smtClean="0"/>
              <a:t> </a:t>
            </a:r>
            <a:r>
              <a:rPr lang="en-US" b="1" dirty="0" err="1" smtClean="0"/>
              <a:t>rada</a:t>
            </a:r>
            <a:r>
              <a:rPr lang="en-US" b="1" dirty="0" smtClean="0"/>
              <a:t> </a:t>
            </a:r>
            <a:r>
              <a:rPr lang="en-US" b="1" dirty="0" err="1" smtClean="0"/>
              <a:t>tijela</a:t>
            </a:r>
            <a:r>
              <a:rPr lang="en-US" b="1" dirty="0" smtClean="0"/>
              <a:t> </a:t>
            </a:r>
            <a:r>
              <a:rPr lang="en-US" b="1" dirty="0" err="1" smtClean="0"/>
              <a:t>javne</a:t>
            </a:r>
            <a:r>
              <a:rPr lang="en-US" b="1" dirty="0" smtClean="0"/>
              <a:t> </a:t>
            </a:r>
            <a:r>
              <a:rPr lang="en-US" b="1" dirty="0" err="1" smtClean="0"/>
              <a:t>vlasti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5) </a:t>
            </a:r>
            <a:r>
              <a:rPr lang="en-US" b="1" dirty="0" err="1" smtClean="0"/>
              <a:t>podatke</a:t>
            </a:r>
            <a:r>
              <a:rPr lang="en-US" b="1" dirty="0" smtClean="0"/>
              <a:t> o </a:t>
            </a:r>
            <a:r>
              <a:rPr lang="en-US" b="1" dirty="0" err="1" smtClean="0"/>
              <a:t>izvoru</a:t>
            </a:r>
            <a:r>
              <a:rPr lang="en-US" b="1" dirty="0" smtClean="0"/>
              <a:t> </a:t>
            </a:r>
            <a:r>
              <a:rPr lang="en-US" b="1" dirty="0" err="1" smtClean="0"/>
              <a:t>financiranja</a:t>
            </a:r>
            <a:r>
              <a:rPr lang="en-US" b="1" dirty="0" smtClean="0"/>
              <a:t>, </a:t>
            </a:r>
            <a:r>
              <a:rPr lang="en-US" b="1" dirty="0" err="1" smtClean="0"/>
              <a:t>proračunu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izvršenju</a:t>
            </a:r>
            <a:r>
              <a:rPr lang="en-US" b="1" dirty="0" smtClean="0"/>
              <a:t> </a:t>
            </a:r>
            <a:r>
              <a:rPr lang="en-US" b="1" dirty="0" err="1" smtClean="0"/>
              <a:t>proračuna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6) </a:t>
            </a:r>
            <a:r>
              <a:rPr lang="en-US" b="1" dirty="0" err="1" smtClean="0"/>
              <a:t>informacije</a:t>
            </a:r>
            <a:r>
              <a:rPr lang="en-US" b="1" dirty="0" smtClean="0"/>
              <a:t> o </a:t>
            </a:r>
            <a:r>
              <a:rPr lang="en-US" b="1" dirty="0" err="1" smtClean="0"/>
              <a:t>dodijeljenim</a:t>
            </a:r>
            <a:r>
              <a:rPr lang="en-US" b="1" dirty="0" smtClean="0"/>
              <a:t> </a:t>
            </a:r>
            <a:r>
              <a:rPr lang="en-US" b="1" dirty="0" err="1" smtClean="0"/>
              <a:t>potporama</a:t>
            </a:r>
            <a:r>
              <a:rPr lang="en-US" b="1" dirty="0" smtClean="0"/>
              <a:t>, </a:t>
            </a:r>
            <a:r>
              <a:rPr lang="en-US" b="1" dirty="0" err="1" smtClean="0"/>
              <a:t>bespovratnim</a:t>
            </a:r>
            <a:r>
              <a:rPr lang="en-US" b="1" dirty="0" smtClean="0"/>
              <a:t> </a:t>
            </a:r>
            <a:r>
              <a:rPr lang="en-US" b="1" dirty="0" err="1" smtClean="0"/>
              <a:t>sredstvima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donacijama</a:t>
            </a:r>
            <a:r>
              <a:rPr lang="en-US" b="1" dirty="0" smtClean="0"/>
              <a:t> </a:t>
            </a:r>
            <a:r>
              <a:rPr lang="en-US" b="1" dirty="0" err="1" smtClean="0"/>
              <a:t>uključujući</a:t>
            </a:r>
            <a:r>
              <a:rPr lang="en-US" b="1" dirty="0" smtClean="0"/>
              <a:t> </a:t>
            </a:r>
            <a:r>
              <a:rPr lang="en-US" b="1" dirty="0" err="1" smtClean="0"/>
              <a:t>popis</a:t>
            </a:r>
            <a:r>
              <a:rPr lang="en-US" b="1" dirty="0" smtClean="0"/>
              <a:t> </a:t>
            </a:r>
            <a:r>
              <a:rPr lang="en-US" b="1" dirty="0" err="1" smtClean="0"/>
              <a:t>korisnika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visinu</a:t>
            </a:r>
            <a:r>
              <a:rPr lang="en-US" b="1" dirty="0" smtClean="0"/>
              <a:t> </a:t>
            </a:r>
            <a:r>
              <a:rPr lang="en-US" b="1" dirty="0" err="1" smtClean="0"/>
              <a:t>iznosa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7) </a:t>
            </a:r>
            <a:r>
              <a:rPr lang="en-US" b="1" dirty="0" err="1" smtClean="0"/>
              <a:t>informacije</a:t>
            </a:r>
            <a:r>
              <a:rPr lang="en-US" b="1" dirty="0" smtClean="0"/>
              <a:t> o </a:t>
            </a:r>
            <a:r>
              <a:rPr lang="en-US" b="1" dirty="0" err="1" smtClean="0"/>
              <a:t>svom</a:t>
            </a:r>
            <a:r>
              <a:rPr lang="en-US" b="1" dirty="0" smtClean="0"/>
              <a:t> </a:t>
            </a:r>
            <a:r>
              <a:rPr lang="en-US" b="1" dirty="0" err="1" smtClean="0"/>
              <a:t>unutarnjem</a:t>
            </a:r>
            <a:r>
              <a:rPr lang="en-US" b="1" dirty="0" smtClean="0"/>
              <a:t> </a:t>
            </a:r>
            <a:r>
              <a:rPr lang="en-US" b="1" dirty="0" err="1" smtClean="0"/>
              <a:t>ustrojstvu</a:t>
            </a:r>
            <a:r>
              <a:rPr lang="en-US" b="1" dirty="0" smtClean="0"/>
              <a:t>, s </a:t>
            </a:r>
            <a:r>
              <a:rPr lang="en-US" b="1" dirty="0" err="1" smtClean="0"/>
              <a:t>imenima</a:t>
            </a:r>
            <a:r>
              <a:rPr lang="en-US" b="1" dirty="0" smtClean="0"/>
              <a:t> </a:t>
            </a:r>
            <a:r>
              <a:rPr lang="en-US" b="1" dirty="0" err="1" smtClean="0"/>
              <a:t>čelnika</a:t>
            </a:r>
            <a:r>
              <a:rPr lang="en-US" b="1" dirty="0" smtClean="0"/>
              <a:t> </a:t>
            </a:r>
            <a:r>
              <a:rPr lang="en-US" b="1" dirty="0" err="1" smtClean="0"/>
              <a:t>tijela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voditelja</a:t>
            </a:r>
            <a:r>
              <a:rPr lang="en-US" b="1" dirty="0" smtClean="0"/>
              <a:t> </a:t>
            </a:r>
            <a:r>
              <a:rPr lang="en-US" b="1" dirty="0" err="1" smtClean="0"/>
              <a:t>ustrojstvenih</a:t>
            </a:r>
            <a:r>
              <a:rPr lang="en-US" b="1" dirty="0" smtClean="0"/>
              <a:t> </a:t>
            </a:r>
            <a:r>
              <a:rPr lang="en-US" b="1" dirty="0" err="1" smtClean="0"/>
              <a:t>jedinica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njihovim</a:t>
            </a:r>
            <a:r>
              <a:rPr lang="en-US" b="1" dirty="0" smtClean="0"/>
              <a:t> </a:t>
            </a:r>
            <a:r>
              <a:rPr lang="en-US" b="1" dirty="0" err="1" smtClean="0"/>
              <a:t>podacima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kontakt</a:t>
            </a:r>
            <a:r>
              <a:rPr lang="en-US" b="1" dirty="0" smtClean="0"/>
              <a:t>; </a:t>
            </a:r>
            <a:br>
              <a:rPr lang="en-US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informacija 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 »Informacija« je svaki podatak koji </a:t>
            </a:r>
            <a:r>
              <a:rPr lang="hr-HR" b="1" dirty="0" smtClean="0">
                <a:solidFill>
                  <a:srgbClr val="FF0000"/>
                </a:solidFill>
              </a:rPr>
              <a:t>posjeduje tijelo javne vlasti u obliku dokumenta, zapisa, dosjea, registra, </a:t>
            </a:r>
            <a:r>
              <a:rPr lang="hr-HR" b="1" dirty="0" smtClean="0"/>
              <a:t>neovisno o načinu na koji je prikazan (napisani, nacrtani, tiskani, snimljeni, magnetni, optički, elektronički ili neki drugi zapis), koji je tijelo izradilo samo ili u suradnji s drugim tijelima ili dobilo od druge osobe, a nastao je u okviru djelokruga ili u vezi s organizacijom i radom tijela javne vlasti;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Što obuhvaća pravo na pristup informacijama?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Pravo na pristup informacijama obuhvaća pravo</a:t>
            </a:r>
          </a:p>
          <a:p>
            <a:r>
              <a:rPr lang="pl-PL" dirty="0"/>
              <a:t>korisnika </a:t>
            </a:r>
            <a:r>
              <a:rPr lang="pl-PL" dirty="0" smtClean="0"/>
              <a:t>na </a:t>
            </a:r>
          </a:p>
          <a:p>
            <a:r>
              <a:rPr lang="pl-PL" dirty="0" smtClean="0"/>
              <a:t>1.  </a:t>
            </a:r>
            <a:r>
              <a:rPr lang="pl-PL" dirty="0">
                <a:solidFill>
                  <a:srgbClr val="FF0000"/>
                </a:solidFill>
              </a:rPr>
              <a:t>traženje i dobivanje informacije kao i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2.  </a:t>
            </a:r>
            <a:r>
              <a:rPr lang="hr-HR" dirty="0">
                <a:solidFill>
                  <a:srgbClr val="FF0000"/>
                </a:solidFill>
              </a:rPr>
              <a:t>da omogući pristup zatraženoj</a:t>
            </a:r>
          </a:p>
          <a:p>
            <a:r>
              <a:rPr lang="hr-HR" dirty="0">
                <a:solidFill>
                  <a:srgbClr val="FF0000"/>
                </a:solidFill>
              </a:rPr>
              <a:t>informaciji, odnosno da objavljuje informacije </a:t>
            </a:r>
            <a:r>
              <a:rPr lang="hr-HR" dirty="0" smtClean="0"/>
              <a:t>neovisno o </a:t>
            </a:r>
            <a:r>
              <a:rPr lang="hr-HR" dirty="0"/>
              <a:t>postavljenom zahtjevu kada takvo </a:t>
            </a:r>
            <a:r>
              <a:rPr lang="hr-HR" dirty="0" smtClean="0"/>
              <a:t>objavljivanje </a:t>
            </a:r>
            <a:r>
              <a:rPr lang="pl-PL" dirty="0" smtClean="0"/>
              <a:t>proizlazi </a:t>
            </a:r>
            <a:r>
              <a:rPr lang="pl-PL" dirty="0"/>
              <a:t>iz obveze određene zakonom ili </a:t>
            </a:r>
            <a:r>
              <a:rPr lang="pl-PL" dirty="0" smtClean="0"/>
              <a:t>drugim </a:t>
            </a:r>
            <a:r>
              <a:rPr lang="hr-HR" dirty="0" smtClean="0"/>
              <a:t>propisom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Što je ponovna uporaba informacija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dirty="0" smtClean="0"/>
              <a:t>Ponovna uporaba« znači uporabu informacija tijela javne vlasti </a:t>
            </a:r>
            <a:r>
              <a:rPr lang="vi-VN" b="1" dirty="0" smtClean="0">
                <a:solidFill>
                  <a:srgbClr val="FF0000"/>
                </a:solidFill>
              </a:rPr>
              <a:t>od strane fizičkih ili pravnih osoba, u komercijalnu ili nekomercijalnu svrhu različitu od izvorne svrhe za koju su informacije nastal</a:t>
            </a:r>
            <a:r>
              <a:rPr lang="vi-VN" b="1" dirty="0" smtClean="0"/>
              <a:t>e, </a:t>
            </a:r>
            <a:endParaRPr lang="hr-HR" b="1" dirty="0" smtClean="0"/>
          </a:p>
          <a:p>
            <a:endParaRPr lang="hr-HR" b="1" dirty="0" smtClean="0"/>
          </a:p>
          <a:p>
            <a:r>
              <a:rPr lang="vi-VN" b="1" dirty="0" smtClean="0"/>
              <a:t>a koja se ostvaruje u okviru zakonom ili drugim propisom određenog djelokruga ili posla koji se uobičajeno smatra javnim poslom. </a:t>
            </a:r>
            <a:endParaRPr lang="hr-HR" b="1" dirty="0" smtClean="0"/>
          </a:p>
          <a:p>
            <a:endParaRPr lang="hr-HR" b="1" dirty="0" smtClean="0"/>
          </a:p>
          <a:p>
            <a:r>
              <a:rPr lang="vi-VN" b="1" dirty="0" smtClean="0"/>
              <a:t>Razmjena informacija </a:t>
            </a:r>
            <a:r>
              <a:rPr lang="vi-VN" b="1" dirty="0" smtClean="0">
                <a:solidFill>
                  <a:srgbClr val="FF0000"/>
                </a:solidFill>
              </a:rPr>
              <a:t>između tijela javne vlasti radi obavljanja poslova </a:t>
            </a:r>
            <a:r>
              <a:rPr lang="vi-VN" b="1" dirty="0" smtClean="0"/>
              <a:t>iz njihova djelokruga ne predstavlja ponovnu uporabu;</a:t>
            </a:r>
            <a:br>
              <a:rPr lang="vi-VN" b="1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je vlasnik informacija?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b="1" dirty="0" smtClean="0"/>
              <a:t>V</a:t>
            </a:r>
            <a:r>
              <a:rPr lang="vi-VN" b="1" dirty="0" smtClean="0"/>
              <a:t>lasnik informacije je tijelo javne vlasti </a:t>
            </a:r>
            <a:r>
              <a:rPr lang="vi-VN" b="1" dirty="0" smtClean="0">
                <a:solidFill>
                  <a:srgbClr val="FF0000"/>
                </a:solidFill>
              </a:rPr>
              <a:t>u okviru čijeg djelokruga je nastala informacija </a:t>
            </a:r>
            <a:r>
              <a:rPr lang="vi-VN" b="1" dirty="0" smtClean="0"/>
              <a:t>klasificirana stupnjem tajnosti odnosno tijelo druge države </a:t>
            </a:r>
            <a:endParaRPr lang="hr-HR" b="1" dirty="0" smtClean="0"/>
          </a:p>
          <a:p>
            <a:endParaRPr lang="hr-HR" b="1" dirty="0" smtClean="0"/>
          </a:p>
          <a:p>
            <a:r>
              <a:rPr lang="vi-VN" b="1" dirty="0" smtClean="0"/>
              <a:t>ili međunarodna organizacija u okviru čijeg djelokruga je </a:t>
            </a:r>
            <a:r>
              <a:rPr lang="vi-VN" b="1" dirty="0" smtClean="0">
                <a:solidFill>
                  <a:srgbClr val="FF0000"/>
                </a:solidFill>
              </a:rPr>
              <a:t>nastala međunarodna informacija; </a:t>
            </a:r>
            <a:br>
              <a:rPr lang="vi-VN" b="1" dirty="0" smtClean="0">
                <a:solidFill>
                  <a:srgbClr val="FF0000"/>
                </a:solidFill>
              </a:rPr>
            </a:br>
            <a:endParaRPr lang="hr-HR" dirty="0" smtClean="0">
              <a:solidFill>
                <a:srgbClr val="FF0000"/>
              </a:solidFill>
            </a:endParaRPr>
          </a:p>
          <a:p>
            <a:endParaRPr lang="hr-H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534</TotalTime>
  <Words>2405</Words>
  <Application>Microsoft Office PowerPoint</Application>
  <PresentationFormat>Prikaz na zaslonu (4:3)</PresentationFormat>
  <Paragraphs>212</Paragraphs>
  <Slides>55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55</vt:i4>
      </vt:variant>
    </vt:vector>
  </HeadingPairs>
  <TitlesOfParts>
    <vt:vector size="56" baseType="lpstr">
      <vt:lpstr>Oriel</vt:lpstr>
      <vt:lpstr>Zakon o pravu na pristup informacijama (25/13 i 85/15 nove izmjene (1.08.2015)</vt:lpstr>
      <vt:lpstr>Pravo na pristup informacijama uređuju:</vt:lpstr>
      <vt:lpstr>Novo</vt:lpstr>
      <vt:lpstr>Što se uređuje zakonom?</vt:lpstr>
      <vt:lpstr>Tko je korisnik informacija</vt:lpstr>
      <vt:lpstr>Što je informacija ?</vt:lpstr>
      <vt:lpstr>Što obuhvaća pravo na pristup informacijama?</vt:lpstr>
      <vt:lpstr>Što je ponovna uporaba informacija</vt:lpstr>
      <vt:lpstr>Tko je vlasnik informacija?</vt:lpstr>
      <vt:lpstr>Novine </vt:lpstr>
      <vt:lpstr>Središnji katalog službenih dokumenata</vt:lpstr>
      <vt:lpstr>Novi članak </vt:lpstr>
      <vt:lpstr>Tko su tijela javne vlasti</vt:lpstr>
      <vt:lpstr>Popis tijela javne vlasti </vt:lpstr>
      <vt:lpstr>Povjerenica za informiranje </vt:lpstr>
      <vt:lpstr>Što objavljuju tijela javne vlasti i gdje</vt:lpstr>
      <vt:lpstr>Nastavak- obveza objavljivanja </vt:lpstr>
      <vt:lpstr>Nastavak - objava</vt:lpstr>
      <vt:lpstr>Dostavljanje dokumenata  SREDIŠNJEM KATALOGU SLUŽBENIH DOKUMENATA RH</vt:lpstr>
      <vt:lpstr>Objavljivanje dokumenata u vezi savjetovanja s javnošću</vt:lpstr>
      <vt:lpstr>Slajd 21</vt:lpstr>
      <vt:lpstr>Slajd 22</vt:lpstr>
      <vt:lpstr>Slajd 23</vt:lpstr>
      <vt:lpstr>Slajd 24</vt:lpstr>
      <vt:lpstr>Plan savjetovanja s javnošću sadrži: </vt:lpstr>
      <vt:lpstr>Ograničenje na pristup informacijama </vt:lpstr>
      <vt:lpstr>Nastavak - ograničenje</vt:lpstr>
      <vt:lpstr>Slajd 28</vt:lpstr>
      <vt:lpstr>Slajd 29</vt:lpstr>
      <vt:lpstr>Načini ostvarivanja prava na pristup informacijama</vt:lpstr>
      <vt:lpstr>Slajd 31</vt:lpstr>
      <vt:lpstr>SLUŽBENIK ZA INFORMIRANJE</vt:lpstr>
      <vt:lpstr>POSLOVI SLUŽBENIKA ZA INFORMIRANJE</vt:lpstr>
      <vt:lpstr>Povjerenik za informiranje </vt:lpstr>
      <vt:lpstr>U obavljanju inspekcijskog nadzora nad primjenom ovoga Zakona inspektori nadziru osobito:</vt:lpstr>
      <vt:lpstr>Izvješčivanje </vt:lpstr>
      <vt:lpstr>Slajd 37</vt:lpstr>
      <vt:lpstr>Slajd 38</vt:lpstr>
      <vt:lpstr>Slajd 39</vt:lpstr>
      <vt:lpstr>RJEŠAVANJE O ZAHTJEVU</vt:lpstr>
      <vt:lpstr>ODBACIVANJE ZAHTJEVA RJEŠENJEM</vt:lpstr>
      <vt:lpstr>RJEŠENJE O PRISTUPU INFORMACIJI</vt:lpstr>
      <vt:lpstr>ODBIJANJE ZAHTJEVA RJEŠENJEM</vt:lpstr>
      <vt:lpstr>ŽALBA I UPRAVNI SPOR</vt:lpstr>
      <vt:lpstr>PONOVNA UPORABA INFORMACIJA</vt:lpstr>
      <vt:lpstr>Z A K L J U Č A K </vt:lpstr>
      <vt:lpstr>Postupak i obrasci</vt:lpstr>
      <vt:lpstr>Ne navodi razloge – ne plaća upravne i sudske pristojbe</vt:lpstr>
      <vt:lpstr>Što se ne smatra zahtjevom?</vt:lpstr>
      <vt:lpstr>Nepotpun i nerazumljiv zahtjev</vt:lpstr>
      <vt:lpstr>Tijelo ne posjeduje informaciju</vt:lpstr>
      <vt:lpstr>Klasificirana stupnjem tajnosti</vt:lpstr>
      <vt:lpstr>Međunarodna informacija </vt:lpstr>
      <vt:lpstr>Slajd 54</vt:lpstr>
      <vt:lpstr>Slajd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Zakon o pravu na pristup informacijama (Nar. novine, br. 172/03 – 77/11) – prestaje važiti</dc:title>
  <dc:creator>visnja</dc:creator>
  <cp:lastModifiedBy>Panda</cp:lastModifiedBy>
  <cp:revision>49</cp:revision>
  <dcterms:created xsi:type="dcterms:W3CDTF">2013-08-20T13:58:14Z</dcterms:created>
  <dcterms:modified xsi:type="dcterms:W3CDTF">2016-02-15T13:13:50Z</dcterms:modified>
</cp:coreProperties>
</file>